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heme/theme2.xml" ContentType="application/vnd.openxmlformats-officedocument.them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2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1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12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3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1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5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6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17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18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19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22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23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24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25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notesSlides/notesSlide26.xml" ContentType="application/vnd.openxmlformats-officedocument.presentationml.notesSlide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notesSlides/notesSlide27.xml" ContentType="application/vnd.openxmlformats-officedocument.presentationml.notesSlide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notesSlides/notesSlide28.xml" ContentType="application/vnd.openxmlformats-officedocument.presentationml.notesSlide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notesSlides/notesSlide40.xml" ContentType="application/vnd.openxmlformats-officedocument.presentationml.notesSlid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41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6"/>
  </p:sldMasterIdLst>
  <p:notesMasterIdLst>
    <p:notesMasterId r:id="rId117"/>
  </p:notesMasterIdLst>
  <p:sldIdLst>
    <p:sldId id="514" r:id="rId7"/>
    <p:sldId id="515" r:id="rId8"/>
    <p:sldId id="642" r:id="rId9"/>
    <p:sldId id="640" r:id="rId10"/>
    <p:sldId id="641" r:id="rId11"/>
    <p:sldId id="643" r:id="rId12"/>
    <p:sldId id="644" r:id="rId13"/>
    <p:sldId id="645" r:id="rId14"/>
    <p:sldId id="646" r:id="rId15"/>
    <p:sldId id="647" r:id="rId16"/>
    <p:sldId id="648" r:id="rId17"/>
    <p:sldId id="649" r:id="rId18"/>
    <p:sldId id="650" r:id="rId19"/>
    <p:sldId id="651" r:id="rId20"/>
    <p:sldId id="652" r:id="rId21"/>
    <p:sldId id="653" r:id="rId22"/>
    <p:sldId id="654" r:id="rId23"/>
    <p:sldId id="655" r:id="rId24"/>
    <p:sldId id="656" r:id="rId25"/>
    <p:sldId id="657" r:id="rId26"/>
    <p:sldId id="528" r:id="rId27"/>
    <p:sldId id="658" r:id="rId28"/>
    <p:sldId id="659" r:id="rId29"/>
    <p:sldId id="660" r:id="rId30"/>
    <p:sldId id="661" r:id="rId31"/>
    <p:sldId id="662" r:id="rId32"/>
    <p:sldId id="663" r:id="rId33"/>
    <p:sldId id="664" r:id="rId34"/>
    <p:sldId id="665" r:id="rId35"/>
    <p:sldId id="550" r:id="rId36"/>
    <p:sldId id="551" r:id="rId37"/>
    <p:sldId id="552" r:id="rId38"/>
    <p:sldId id="666" r:id="rId39"/>
    <p:sldId id="667" r:id="rId40"/>
    <p:sldId id="668" r:id="rId41"/>
    <p:sldId id="669" r:id="rId42"/>
    <p:sldId id="670" r:id="rId43"/>
    <p:sldId id="671" r:id="rId44"/>
    <p:sldId id="559" r:id="rId45"/>
    <p:sldId id="560" r:id="rId46"/>
    <p:sldId id="561" r:id="rId47"/>
    <p:sldId id="562" r:id="rId48"/>
    <p:sldId id="563" r:id="rId49"/>
    <p:sldId id="564" r:id="rId50"/>
    <p:sldId id="568" r:id="rId51"/>
    <p:sldId id="569" r:id="rId52"/>
    <p:sldId id="570" r:id="rId53"/>
    <p:sldId id="571" r:id="rId54"/>
    <p:sldId id="572" r:id="rId55"/>
    <p:sldId id="573" r:id="rId56"/>
    <p:sldId id="574" r:id="rId57"/>
    <p:sldId id="575" r:id="rId58"/>
    <p:sldId id="576" r:id="rId59"/>
    <p:sldId id="577" r:id="rId60"/>
    <p:sldId id="578" r:id="rId61"/>
    <p:sldId id="579" r:id="rId62"/>
    <p:sldId id="580" r:id="rId63"/>
    <p:sldId id="581" r:id="rId64"/>
    <p:sldId id="584" r:id="rId65"/>
    <p:sldId id="585" r:id="rId66"/>
    <p:sldId id="586" r:id="rId67"/>
    <p:sldId id="587" r:id="rId68"/>
    <p:sldId id="588" r:id="rId69"/>
    <p:sldId id="589" r:id="rId70"/>
    <p:sldId id="672" r:id="rId71"/>
    <p:sldId id="673" r:id="rId72"/>
    <p:sldId id="590" r:id="rId73"/>
    <p:sldId id="591" r:id="rId74"/>
    <p:sldId id="592" r:id="rId75"/>
    <p:sldId id="594" r:id="rId76"/>
    <p:sldId id="597" r:id="rId77"/>
    <p:sldId id="598" r:id="rId78"/>
    <p:sldId id="599" r:id="rId79"/>
    <p:sldId id="600" r:id="rId80"/>
    <p:sldId id="601" r:id="rId81"/>
    <p:sldId id="602" r:id="rId82"/>
    <p:sldId id="603" r:id="rId83"/>
    <p:sldId id="604" r:id="rId84"/>
    <p:sldId id="606" r:id="rId85"/>
    <p:sldId id="607" r:id="rId86"/>
    <p:sldId id="608" r:id="rId87"/>
    <p:sldId id="609" r:id="rId88"/>
    <p:sldId id="611" r:id="rId89"/>
    <p:sldId id="612" r:id="rId90"/>
    <p:sldId id="613" r:id="rId91"/>
    <p:sldId id="614" r:id="rId92"/>
    <p:sldId id="616" r:id="rId93"/>
    <p:sldId id="617" r:id="rId94"/>
    <p:sldId id="618" r:id="rId95"/>
    <p:sldId id="619" r:id="rId96"/>
    <p:sldId id="620" r:id="rId97"/>
    <p:sldId id="621" r:id="rId98"/>
    <p:sldId id="622" r:id="rId99"/>
    <p:sldId id="623" r:id="rId100"/>
    <p:sldId id="624" r:id="rId101"/>
    <p:sldId id="625" r:id="rId102"/>
    <p:sldId id="626" r:id="rId103"/>
    <p:sldId id="627" r:id="rId104"/>
    <p:sldId id="628" r:id="rId105"/>
    <p:sldId id="629" r:id="rId106"/>
    <p:sldId id="631" r:id="rId107"/>
    <p:sldId id="632" r:id="rId108"/>
    <p:sldId id="633" r:id="rId109"/>
    <p:sldId id="634" r:id="rId110"/>
    <p:sldId id="635" r:id="rId111"/>
    <p:sldId id="636" r:id="rId112"/>
    <p:sldId id="637" r:id="rId113"/>
    <p:sldId id="638" r:id="rId114"/>
    <p:sldId id="639" r:id="rId115"/>
    <p:sldId id="549" r:id="rId116"/>
  </p:sldIdLst>
  <p:sldSz cx="10969625" cy="6170613"/>
  <p:notesSz cx="6858000" cy="9144000"/>
  <p:custDataLst>
    <p:tags r:id="rId11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1 - Context and mindset" id="{2A2A27ED-5F21-4A79-BB67-370B2AAB4755}">
          <p14:sldIdLst>
            <p14:sldId id="514"/>
            <p14:sldId id="515"/>
            <p14:sldId id="642"/>
            <p14:sldId id="640"/>
            <p14:sldId id="641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</p14:sldIdLst>
        </p14:section>
        <p14:section name="Part 2 - Data-driven projects" id="{62D34097-CE47-4582-B5FB-7DE4867731B4}">
          <p14:sldIdLst>
            <p14:sldId id="528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550"/>
            <p14:sldId id="551"/>
            <p14:sldId id="552"/>
            <p14:sldId id="666"/>
            <p14:sldId id="667"/>
            <p14:sldId id="668"/>
            <p14:sldId id="669"/>
            <p14:sldId id="670"/>
            <p14:sldId id="671"/>
            <p14:sldId id="559"/>
            <p14:sldId id="560"/>
            <p14:sldId id="561"/>
            <p14:sldId id="562"/>
            <p14:sldId id="563"/>
            <p14:sldId id="564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4"/>
            <p14:sldId id="585"/>
            <p14:sldId id="586"/>
            <p14:sldId id="587"/>
            <p14:sldId id="588"/>
            <p14:sldId id="589"/>
            <p14:sldId id="672"/>
            <p14:sldId id="673"/>
            <p14:sldId id="590"/>
            <p14:sldId id="591"/>
            <p14:sldId id="592"/>
            <p14:sldId id="594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6"/>
            <p14:sldId id="607"/>
            <p14:sldId id="608"/>
            <p14:sldId id="609"/>
            <p14:sldId id="611"/>
            <p14:sldId id="612"/>
            <p14:sldId id="613"/>
            <p14:sldId id="614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5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eira Veronica (CtP/ETS)" initials="OV(" lastIdx="1" clrIdx="0">
    <p:extLst>
      <p:ext uri="{19B8F6BF-5375-455C-9EA6-DF929625EA0E}">
        <p15:presenceInfo xmlns:p15="http://schemas.microsoft.com/office/powerpoint/2012/main" userId="Oliveira Veronica (CtP/ETS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F6B"/>
    <a:srgbClr val="999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2506" autoAdjust="0"/>
  </p:normalViewPr>
  <p:slideViewPr>
    <p:cSldViewPr snapToGrid="0">
      <p:cViewPr varScale="1">
        <p:scale>
          <a:sx n="88" d="100"/>
          <a:sy n="88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tableStyles" Target="tableStyles.xml"/><Relationship Id="rId5" Type="http://schemas.openxmlformats.org/officeDocument/2006/relationships/customXml" Target="../customXml/item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tags" Target="tags/tag1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commentAuthors" Target="commentAuthors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6T16:04:24.275" idx="1">
    <p:pos x="10" y="10"/>
    <p:text>Visão computacional é uma classe de problemas que trabalha com imagens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Aumenta o Número de estudos de IA médica por ano de 2010 a 2020; e por especialidades médicas.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546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Engenheito</a:t>
            </a:r>
            <a:r>
              <a:rPr lang="en-US" dirty="0"/>
              <a:t> de dados -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engenheiros de dados geralmente são responsáveis ​​pela criação de algoritmos para ajudar a facilitar o acesso aos dados brutos, mas, para isso, precisam entender os objetivos da empresa ou do cliente. </a:t>
            </a:r>
          </a:p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Estatistico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521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363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004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EF271-FD51-436F-9ECE-7F7603812C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2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185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316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930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520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732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69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Utilização da IA nos continentes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355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801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Visão computacional é uma classe de problemas que trabalha com imagens,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vision</a:t>
            </a:r>
            <a:r>
              <a:rPr lang="pt-BR" dirty="0"/>
              <a:t> é uma aplicação de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para imagens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420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883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base nessas características iremos estimar o valor</a:t>
            </a:r>
            <a:r>
              <a:rPr lang="pt-BR" baseline="0" dirty="0"/>
              <a:t> do salário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137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Classifica por importância de utilização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716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partir dessas 3 características eu consigo</a:t>
            </a:r>
            <a:r>
              <a:rPr lang="pt-BR" baseline="0" dirty="0"/>
              <a:t> criar algumas classes (DESC)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8792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</a:t>
            </a:r>
            <a:r>
              <a:rPr lang="pt-BR" baseline="0" dirty="0"/>
              <a:t> primeiro gráfico podemos ver que é possível ter alguns dados que não entram em nenhuma classes (em preto), explicar o </a:t>
            </a:r>
            <a:r>
              <a:rPr lang="pt-BR" baseline="0" dirty="0" err="1"/>
              <a:t>dbscan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707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acelerar</a:t>
            </a:r>
            <a:r>
              <a:rPr lang="pt-BR" baseline="0" dirty="0"/>
              <a:t> e melhorar os algoritmos de aprendizagem – deixamos o problema mais simples</a:t>
            </a:r>
          </a:p>
          <a:p>
            <a:r>
              <a:rPr lang="pt-BR" baseline="0" dirty="0"/>
              <a:t>Reduz as características iguais e as que não tem relevância</a:t>
            </a:r>
          </a:p>
          <a:p>
            <a:r>
              <a:rPr lang="pt-BR" dirty="0"/>
              <a:t>Visualização- poder visualizar</a:t>
            </a:r>
            <a:r>
              <a:rPr lang="pt-BR" baseline="0" dirty="0"/>
              <a:t> a performance do classificador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002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585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EF271-FD51-436F-9ECE-7F7603812C4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7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Adoção da ia em tipos de empresas </a:t>
            </a:r>
            <a:r>
              <a:rPr lang="pt-BR" dirty="0" err="1"/>
              <a:t>vs</a:t>
            </a:r>
            <a:r>
              <a:rPr lang="pt-BR" dirty="0"/>
              <a:t> área, Exemplo falso rejeito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884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074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696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501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22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32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275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9956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Mostrar esse vídeo</a:t>
            </a:r>
            <a:r>
              <a:rPr lang="pt-BR" baseline="0" dirty="0"/>
              <a:t> https://www.youtube.com/watch?v=tiuZD0b9dSo</a:t>
            </a:r>
          </a:p>
          <a:p>
            <a:r>
              <a:rPr lang="pt-BR" baseline="0" dirty="0" err="1"/>
              <a:t>Alexa-https</a:t>
            </a:r>
            <a:r>
              <a:rPr lang="pt-BR" baseline="0" dirty="0"/>
              <a:t>://www.youtube.com/watch?v=-l1rmRrompQ</a:t>
            </a:r>
          </a:p>
          <a:p>
            <a:r>
              <a:rPr lang="en-US" dirty="0"/>
              <a:t>https://www.weareiowa.com/video/news/nation-world/the-best-alexa-commands-to-try-with-your-new-amazon-echo/65-2849955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69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Dependendo do tempo de processamento que a sua atividade requer,</a:t>
            </a:r>
            <a:r>
              <a:rPr lang="pt-BR" baseline="0" dirty="0"/>
              <a:t> é necessário quebrar a imagem e fazer pequenas aplicações de </a:t>
            </a:r>
            <a:r>
              <a:rPr lang="pt-BR" baseline="0" dirty="0" err="1"/>
              <a:t>machine</a:t>
            </a:r>
            <a:r>
              <a:rPr lang="pt-BR" baseline="0" dirty="0"/>
              <a:t> </a:t>
            </a:r>
            <a:r>
              <a:rPr lang="pt-BR" baseline="0" dirty="0" err="1"/>
              <a:t>learning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0161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Deve-se prestar atenção no que o</a:t>
            </a:r>
            <a:r>
              <a:rPr lang="pt-BR" baseline="0" dirty="0"/>
              <a:t> algoritmo acha que é a imagem </a:t>
            </a:r>
          </a:p>
          <a:p>
            <a:r>
              <a:rPr lang="pt-BR" baseline="0" dirty="0"/>
              <a:t>Mostrar o </a:t>
            </a:r>
            <a:r>
              <a:rPr lang="pt-BR" baseline="0" dirty="0" err="1"/>
              <a:t>gibon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47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https://www.kaggle.com/paultimothymooney/chest-xray-pneumonia - saúde</a:t>
            </a:r>
          </a:p>
          <a:p>
            <a:r>
              <a:rPr lang="pt-BR" dirty="0"/>
              <a:t>https://www.youtube.com/watch?v=Hi0kmulf5no – ônix mobilidade</a:t>
            </a:r>
          </a:p>
          <a:p>
            <a:r>
              <a:rPr lang="pt-BR" dirty="0" err="1"/>
              <a:t>Havan</a:t>
            </a:r>
            <a:r>
              <a:rPr lang="pt-BR" dirty="0"/>
              <a:t>- mercado imobiliário</a:t>
            </a:r>
          </a:p>
          <a:p>
            <a:r>
              <a:rPr lang="pt-BR" dirty="0"/>
              <a:t>Clonagem de cartão, peças </a:t>
            </a:r>
            <a:r>
              <a:rPr lang="pt-BR" dirty="0" err="1"/>
              <a:t>etc</a:t>
            </a:r>
            <a:r>
              <a:rPr lang="pt-BR" dirty="0"/>
              <a:t> – finanças</a:t>
            </a:r>
          </a:p>
          <a:p>
            <a:r>
              <a:rPr lang="pt-BR" dirty="0" err="1"/>
              <a:t>Angy</a:t>
            </a:r>
            <a:r>
              <a:rPr lang="pt-BR" dirty="0"/>
              <a:t> </a:t>
            </a:r>
            <a:r>
              <a:rPr lang="pt-BR" dirty="0" err="1"/>
              <a:t>birds</a:t>
            </a:r>
            <a:r>
              <a:rPr lang="pt-BR" dirty="0"/>
              <a:t>- </a:t>
            </a:r>
            <a:r>
              <a:rPr lang="pt-BR" dirty="0" err="1"/>
              <a:t>entreterimento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798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837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17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61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um classificador que determina se a imagem dada é “real” e “falsa”.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pega um vetor de ruído gerado aleatoriamente como dados de entrada e feedback do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gera novas imagens que são o mais próximas possível das imagens reais.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usa a saída do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como dados de treinamento.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obtém feedback do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Esses dois modelos “batalham” um com o outro. Cada modelo se torna mais forte no processo.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 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continua criando novas imagens e refinando seu processo até que o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não consiga mais diferenciar as imagens geradas das imagens reais de treinamento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73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313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504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pessoas para um projeto de big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411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6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9.png"/><Relationship Id="rId5" Type="http://schemas.openxmlformats.org/officeDocument/2006/relationships/tags" Target="../tags/tag54.xml"/><Relationship Id="rId10" Type="http://schemas.openxmlformats.org/officeDocument/2006/relationships/image" Target="../media/image1.png"/><Relationship Id="rId4" Type="http://schemas.openxmlformats.org/officeDocument/2006/relationships/tags" Target="../tags/tag53.xml"/><Relationship Id="rId9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8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6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9.png"/><Relationship Id="rId5" Type="http://schemas.openxmlformats.org/officeDocument/2006/relationships/tags" Target="../tags/tag60.xml"/><Relationship Id="rId10" Type="http://schemas.openxmlformats.org/officeDocument/2006/relationships/image" Target="../media/image1.png"/><Relationship Id="rId4" Type="http://schemas.openxmlformats.org/officeDocument/2006/relationships/tags" Target="../tags/tag59.xml"/><Relationship Id="rId9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4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6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9.png"/><Relationship Id="rId5" Type="http://schemas.openxmlformats.org/officeDocument/2006/relationships/tags" Target="../tags/tag66.xml"/><Relationship Id="rId10" Type="http://schemas.openxmlformats.org/officeDocument/2006/relationships/image" Target="../media/image1.png"/><Relationship Id="rId4" Type="http://schemas.openxmlformats.org/officeDocument/2006/relationships/tags" Target="../tags/tag65.xml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0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6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9.png"/><Relationship Id="rId5" Type="http://schemas.openxmlformats.org/officeDocument/2006/relationships/tags" Target="../tags/tag72.xml"/><Relationship Id="rId10" Type="http://schemas.openxmlformats.org/officeDocument/2006/relationships/image" Target="../media/image1.png"/><Relationship Id="rId4" Type="http://schemas.openxmlformats.org/officeDocument/2006/relationships/tags" Target="../tags/tag71.xml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6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6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9.png"/><Relationship Id="rId5" Type="http://schemas.openxmlformats.org/officeDocument/2006/relationships/tags" Target="../tags/tag78.xml"/><Relationship Id="rId10" Type="http://schemas.openxmlformats.org/officeDocument/2006/relationships/image" Target="../media/image1.png"/><Relationship Id="rId4" Type="http://schemas.openxmlformats.org/officeDocument/2006/relationships/tags" Target="../tags/tag77.xml"/><Relationship Id="rId9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82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6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9.png"/><Relationship Id="rId5" Type="http://schemas.openxmlformats.org/officeDocument/2006/relationships/tags" Target="../tags/tag84.xml"/><Relationship Id="rId10" Type="http://schemas.openxmlformats.org/officeDocument/2006/relationships/image" Target="../media/image1.png"/><Relationship Id="rId4" Type="http://schemas.openxmlformats.org/officeDocument/2006/relationships/tags" Target="../tags/tag83.xml"/><Relationship Id="rId9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88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6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9.png"/><Relationship Id="rId5" Type="http://schemas.openxmlformats.org/officeDocument/2006/relationships/tags" Target="../tags/tag90.xml"/><Relationship Id="rId10" Type="http://schemas.openxmlformats.org/officeDocument/2006/relationships/image" Target="../media/image1.png"/><Relationship Id="rId4" Type="http://schemas.openxmlformats.org/officeDocument/2006/relationships/tags" Target="../tags/tag89.xml"/><Relationship Id="rId9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4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6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9.png"/><Relationship Id="rId5" Type="http://schemas.openxmlformats.org/officeDocument/2006/relationships/tags" Target="../tags/tag96.xml"/><Relationship Id="rId10" Type="http://schemas.openxmlformats.org/officeDocument/2006/relationships/image" Target="../media/image1.png"/><Relationship Id="rId4" Type="http://schemas.openxmlformats.org/officeDocument/2006/relationships/tags" Target="../tags/tag95.xm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0.xml"/><Relationship Id="rId7" Type="http://schemas.openxmlformats.org/officeDocument/2006/relationships/image" Target="../media/image1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1.xml"/><Relationship Id="rId9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4.xml"/><Relationship Id="rId7" Type="http://schemas.openxmlformats.org/officeDocument/2006/relationships/image" Target="../media/image1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0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4.png"/><Relationship Id="rId4" Type="http://schemas.openxmlformats.org/officeDocument/2006/relationships/tags" Target="../tags/tag105.xml"/><Relationship Id="rId9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8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10" Type="http://schemas.openxmlformats.org/officeDocument/2006/relationships/image" Target="../media/image6.png"/><Relationship Id="rId4" Type="http://schemas.openxmlformats.org/officeDocument/2006/relationships/tags" Target="../tags/tag19.xml"/><Relationship Id="rId9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3.xml"/><Relationship Id="rId7" Type="http://schemas.openxmlformats.org/officeDocument/2006/relationships/image" Target="../media/image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5.xml"/><Relationship Id="rId10" Type="http://schemas.openxmlformats.org/officeDocument/2006/relationships/image" Target="../media/image6.png"/><Relationship Id="rId4" Type="http://schemas.openxmlformats.org/officeDocument/2006/relationships/tags" Target="../tags/tag24.xml"/><Relationship Id="rId9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8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9.png"/><Relationship Id="rId5" Type="http://schemas.openxmlformats.org/officeDocument/2006/relationships/tags" Target="../tags/tag30.xml"/><Relationship Id="rId10" Type="http://schemas.openxmlformats.org/officeDocument/2006/relationships/image" Target="../media/image1.png"/><Relationship Id="rId4" Type="http://schemas.openxmlformats.org/officeDocument/2006/relationships/tags" Target="../tags/tag29.xml"/><Relationship Id="rId9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1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8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7.png"/><Relationship Id="rId5" Type="http://schemas.openxmlformats.org/officeDocument/2006/relationships/tags" Target="../tags/tag36.xml"/><Relationship Id="rId15" Type="http://schemas.openxmlformats.org/officeDocument/2006/relationships/image" Target="../media/image6.png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1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8.png"/><Relationship Id="rId2" Type="http://schemas.openxmlformats.org/officeDocument/2006/relationships/tags" Target="../tags/tag42.xml"/><Relationship Id="rId16" Type="http://schemas.openxmlformats.org/officeDocument/2006/relationships/image" Target="../media/image3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7.png"/><Relationship Id="rId5" Type="http://schemas.openxmlformats.org/officeDocument/2006/relationships/tags" Target="../tags/tag45.xml"/><Relationship Id="rId15" Type="http://schemas.openxmlformats.org/officeDocument/2006/relationships/image" Target="../media/image6.png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73447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5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9" name="sax_Navi" hidden="1">
            <a:extLst>
              <a:ext uri="{FF2B5EF4-FFF2-40B4-BE49-F238E27FC236}">
                <a16:creationId xmlns:a16="http://schemas.microsoft.com/office/drawing/2014/main" id="{EE1CD1D2-A269-4D17-9345-B883DA4F9778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ECB7F7D6-AB77-4B5A-81FB-07661EA75249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CD87E362-13C5-485A-A39C-4E159774DC9A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3D48A9AE-B194-4C3E-9A83-FE96255DA2DE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F3DD377F-779F-493A-BB24-6DE8FA1B576D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22194CE3-8DEB-4592-B171-DB9EE51C90CE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E1DC0DD0-A41B-4539-AF35-6F7FE5805FB2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B42BEB7F-1527-46B3-992E-73297186C1EF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F960F798-FA6E-4044-B626-21F8337840EA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5D2A8288-0A85-4019-AE3E-6613F7EE938E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9275D73A-0023-4752-87D0-C700773AC0ED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A012ED0C-BD68-4CFF-8ED6-BBD53E87B3C5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31989C78-81EA-4ADE-838B-9000C233730A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BED8D5B7-0B5E-4BDF-B060-6EC2E0309075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0437125E-1169-41DB-BDF9-8FF764560D0B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A96525C9-2F09-4256-A43F-269646E5D4E3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EE64E526-BCFB-4BE3-9908-79718A3B391E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3B0DC6BF-5ED6-4690-BACB-5F78D1632F26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073ACBF5-2A05-4D15-BD73-06F15A3C2E31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6322FFCB-0E4D-4456-A103-B4F5D0786D7C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9744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  <p15:guide id="10" pos="162">
          <p15:clr>
            <a:srgbClr val="FBAE40"/>
          </p15:clr>
        </p15:guide>
        <p15:guide id="11" pos="6747">
          <p15:clr>
            <a:srgbClr val="FBAE40"/>
          </p15:clr>
        </p15:guide>
        <p15:guide id="12" orient="horz" pos="162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4">
          <p15:clr>
            <a:srgbClr val="FBAE40"/>
          </p15:clr>
        </p15:guide>
        <p15:guide id="15" orient="horz" pos="816">
          <p15:clr>
            <a:srgbClr val="FBAE40"/>
          </p15:clr>
        </p15:guide>
        <p15:guide id="16" orient="horz" pos="3443">
          <p15:clr>
            <a:srgbClr val="FBAE40"/>
          </p15:clr>
        </p15:guide>
        <p15:guide id="17" pos="1905">
          <p15:clr>
            <a:srgbClr val="FBAE40"/>
          </p15:clr>
        </p15:guide>
        <p15:guide id="18" pos="4205">
          <p15:clr>
            <a:srgbClr val="FBAE40"/>
          </p15:clr>
        </p15:guide>
        <p15:guide id="19" pos="44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5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7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9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20" name="sax_Navi" hidden="1">
            <a:extLst>
              <a:ext uri="{FF2B5EF4-FFF2-40B4-BE49-F238E27FC236}">
                <a16:creationId xmlns:a16="http://schemas.microsoft.com/office/drawing/2014/main" id="{11BF16AD-3A56-4BE9-9201-E3C0E9D1FC4B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808194B6-3351-4718-94ED-8C9A9A83DA8A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5B002302-3899-4590-AD28-450054AB26C3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650B8C5A-B889-4F74-8FAA-435125BEC7E0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F34CA88C-1EE6-43C3-9465-9639490E648D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F93A6A04-0C60-484C-B619-0F76CFC71408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C6938CFA-864C-42FA-B04A-264117C5C778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158E767B-589F-4502-8488-E77983142B15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3A208347-B003-4509-86CC-473D558BDFCE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0C4197C9-03CF-4483-AA00-45FB71878CAC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45D7F263-2837-45AC-9D23-F82EDAA37E0C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06DEC1F5-AB86-4441-80A3-60C49ADDE3F7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D03DF03A-D43E-483E-8D8E-ACF8735395B2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B8192672-45C4-4901-940D-F63DAD17B05E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F344E566-2C77-4038-8DE2-A9A0F11822E7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3CB24553-716C-43D1-A5FF-44DFDF553D1B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D304706D-8EB7-43F1-8EAF-6CBC18066B08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6F4D9D9B-04CE-4BDE-9A11-9234EABCD196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8167C00F-53A3-42F6-8816-A5478E464DBF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C8844AAE-E096-4196-AD0A-E1402F70D653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099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135">
          <p15:clr>
            <a:srgbClr val="FBAE40"/>
          </p15:clr>
        </p15:guide>
        <p15:guide id="9" pos="2462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  <p15:guide id="12" pos="162">
          <p15:clr>
            <a:srgbClr val="FBAE40"/>
          </p15:clr>
        </p15:guide>
        <p15:guide id="13" pos="6747">
          <p15:clr>
            <a:srgbClr val="FBAE40"/>
          </p15:clr>
        </p15:guide>
        <p15:guide id="14" orient="horz" pos="162">
          <p15:clr>
            <a:srgbClr val="FBAE40"/>
          </p15:clr>
        </p15:guide>
        <p15:guide id="15" orient="horz" pos="408">
          <p15:clr>
            <a:srgbClr val="FBAE40"/>
          </p15:clr>
        </p15:guide>
        <p15:guide id="16" orient="horz" pos="654">
          <p15:clr>
            <a:srgbClr val="FBAE40"/>
          </p15:clr>
        </p15:guide>
        <p15:guide id="17" orient="horz" pos="816">
          <p15:clr>
            <a:srgbClr val="FBAE40"/>
          </p15:clr>
        </p15:guide>
        <p15:guide id="18" orient="horz" pos="3443">
          <p15:clr>
            <a:srgbClr val="FBAE40"/>
          </p15:clr>
        </p15:guide>
        <p15:guide id="19" pos="1905">
          <p15:clr>
            <a:srgbClr val="FBAE40"/>
          </p15:clr>
        </p15:guide>
        <p15:guide id="20" pos="3392">
          <p15:clr>
            <a:srgbClr val="FBAE40"/>
          </p15:clr>
        </p15:guide>
        <p15:guide id="21" pos="3593">
          <p15:clr>
            <a:srgbClr val="FBAE40"/>
          </p15:clr>
        </p15:guide>
        <p15:guide id="22" pos="5078">
          <p15:clr>
            <a:srgbClr val="FBAE40"/>
          </p15:clr>
        </p15:guide>
        <p15:guide id="23" pos="527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3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6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8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0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21" name="sax_Navi" hidden="1">
            <a:extLst>
              <a:ext uri="{FF2B5EF4-FFF2-40B4-BE49-F238E27FC236}">
                <a16:creationId xmlns:a16="http://schemas.microsoft.com/office/drawing/2014/main" id="{DB2D4B67-8F36-45C4-999F-7640B105DF40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7773499D-ABA7-4AC1-AA2A-ED8C25940CA1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C3B4996F-80BE-4696-BF30-D122A1832AC6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D1C2CDF6-33F7-48EB-B1AB-71DE3836B0E8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E96FF4B7-1AAC-4BCB-958D-ABE9308E8E23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07BD18C1-4577-460B-A500-408547C27FC3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BD501318-4248-464E-A7B8-B51DB514C5CD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0BBE79CF-94DF-49AA-9889-F5B82327967E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48E744C1-E8F1-4CB1-A89B-8605319E2B78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549FA788-BCD5-4617-997A-E4B2EEA74F34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3D2A9D05-0B40-4F34-A9F9-2F2072196B88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AA57894A-BC5B-4919-B6E4-D1A18B1078AC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7C50E303-A3BF-4F5D-89C2-0792280DE1AF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62E8F24F-C827-4B4F-8A1E-C036B1EC0F22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F5AB1383-92D4-44DE-BA54-C2461C82B6A6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CFD4E920-15DD-4E13-82D3-F1E8CFC198E8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A412DD94-0D3A-47D2-9418-D643BF376A5B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BCE9CF29-FAD9-4D07-BEE4-65513B814D02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27910DD3-5738-4193-B7E8-023E23835B17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923B749E-BAD4-4088-A436-02456CEB7C8B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794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749">
          <p15:clr>
            <a:srgbClr val="FBAE40"/>
          </p15:clr>
        </p15:guide>
        <p15:guide id="9" pos="1829">
          <p15:clr>
            <a:srgbClr val="FBAE40"/>
          </p15:clr>
        </p15:guide>
        <p15:guide id="10" pos="3416">
          <p15:clr>
            <a:srgbClr val="FBAE40"/>
          </p15:clr>
        </p15:guide>
        <p15:guide id="11" pos="3495">
          <p15:clr>
            <a:srgbClr val="FBAE40"/>
          </p15:clr>
        </p15:guide>
        <p15:guide id="12" pos="5082">
          <p15:clr>
            <a:srgbClr val="FBAE40"/>
          </p15:clr>
        </p15:guide>
        <p15:guide id="13" pos="5162">
          <p15:clr>
            <a:srgbClr val="FBAE40"/>
          </p15:clr>
        </p15:guide>
        <p15:guide id="14" pos="162">
          <p15:clr>
            <a:srgbClr val="FBAE40"/>
          </p15:clr>
        </p15:guide>
        <p15:guide id="15" pos="6747">
          <p15:clr>
            <a:srgbClr val="FBAE40"/>
          </p15:clr>
        </p15:guide>
        <p15:guide id="16" orient="horz" pos="162">
          <p15:clr>
            <a:srgbClr val="FBAE40"/>
          </p15:clr>
        </p15:guide>
        <p15:guide id="17" orient="horz" pos="408">
          <p15:clr>
            <a:srgbClr val="FBAE40"/>
          </p15:clr>
        </p15:guide>
        <p15:guide id="18" orient="horz" pos="654">
          <p15:clr>
            <a:srgbClr val="FBAE40"/>
          </p15:clr>
        </p15:guide>
        <p15:guide id="19" orient="horz" pos="816">
          <p15:clr>
            <a:srgbClr val="FBAE40"/>
          </p15:clr>
        </p15:guide>
        <p15:guide id="20" orient="horz" pos="3443">
          <p15:clr>
            <a:srgbClr val="FBAE40"/>
          </p15:clr>
        </p15:guide>
        <p15:guide id="21" pos="1905">
          <p15:clr>
            <a:srgbClr val="FBAE40"/>
          </p15:clr>
        </p15:guide>
        <p15:guide id="22" pos="2979">
          <p15:clr>
            <a:srgbClr val="FBAE40"/>
          </p15:clr>
        </p15:guide>
        <p15:guide id="23" pos="3160">
          <p15:clr>
            <a:srgbClr val="FBAE40"/>
          </p15:clr>
        </p15:guide>
        <p15:guide id="24" pos="4239">
          <p15:clr>
            <a:srgbClr val="FBAE40"/>
          </p15:clr>
        </p15:guide>
        <p15:guide id="25" pos="4412">
          <p15:clr>
            <a:srgbClr val="FBAE40"/>
          </p15:clr>
        </p15:guide>
        <p15:guide id="26" pos="5492">
          <p15:clr>
            <a:srgbClr val="FBAE40"/>
          </p15:clr>
        </p15:guide>
        <p15:guide id="27" pos="56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5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9" name="sax_Navi" hidden="1">
            <a:extLst>
              <a:ext uri="{FF2B5EF4-FFF2-40B4-BE49-F238E27FC236}">
                <a16:creationId xmlns:a16="http://schemas.microsoft.com/office/drawing/2014/main" id="{0BCFE689-4FC7-4D9C-9FE5-45025A6F7107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78D4F440-277B-418B-9621-90E62761001F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CD9AB144-4EB8-4115-B980-5D200ED3E7D1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28B76106-9604-4489-883C-5FE99B4CB06E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DFEA2FE0-8FEF-40DD-9F67-185A31C99797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B9778ED8-061C-47C8-A8E7-B24F9E828F87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FAAF73AA-701D-410C-8DB3-32CCC1E48FED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8C88B5A1-9E54-472B-B283-DCA0B8EF03B3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1694C0B2-78A6-4BFA-AA43-C1317CFD8045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59FE7FB3-27A3-47FD-BB98-BAD06250F8AE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162033AB-BFB9-440D-AEF9-08D680AE4AED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7D7FBB8A-FD3C-488E-BBE4-69930EFCC1E7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006AA732-492B-45B8-9052-3F8AA5598463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7882C471-8C03-4B32-A0F3-376862B307C4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DECF166C-508C-49D1-9E7F-2F5DAB2BB291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B9352BC3-77F5-41A1-AC91-4ABE5F742687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4F58F59B-3696-4B9B-A31F-C0859CF04C6B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4EB0D3AB-0834-45D8-AB31-D30A501B4513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2B2DD84E-5CF5-4BA7-89B0-FA5CD47AA744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3AA58763-C554-47C2-BF31-14FC2638C9F9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114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162">
          <p15:clr>
            <a:srgbClr val="FBAE40"/>
          </p15:clr>
        </p15:guide>
        <p15:guide id="11" pos="6747">
          <p15:clr>
            <a:srgbClr val="FBAE40"/>
          </p15:clr>
        </p15:guide>
        <p15:guide id="12" orient="horz" pos="162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4">
          <p15:clr>
            <a:srgbClr val="FBAE40"/>
          </p15:clr>
        </p15:guide>
        <p15:guide id="15" orient="horz" pos="816">
          <p15:clr>
            <a:srgbClr val="FBAE40"/>
          </p15:clr>
        </p15:guide>
        <p15:guide id="16" orient="horz" pos="3443">
          <p15:clr>
            <a:srgbClr val="FBAE40"/>
          </p15:clr>
        </p15:guide>
        <p15:guide id="17" pos="1905">
          <p15:clr>
            <a:srgbClr val="FBAE40"/>
          </p15:clr>
        </p15:guide>
        <p15:guide id="18" orient="horz" pos="2090">
          <p15:clr>
            <a:srgbClr val="FBAE40"/>
          </p15:clr>
        </p15:guide>
        <p15:guide id="19" orient="horz" pos="21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3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7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8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0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21" name="sax_Navi" hidden="1">
            <a:extLst>
              <a:ext uri="{FF2B5EF4-FFF2-40B4-BE49-F238E27FC236}">
                <a16:creationId xmlns:a16="http://schemas.microsoft.com/office/drawing/2014/main" id="{1E74C464-5DD0-4CB4-86C5-8EEE5E769B0F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49FF8A49-71B4-4C81-848E-DA9EF28D47E1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285BB2A0-94AF-4AF9-B950-C2129817B642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52391172-5403-4757-9B58-EAA3E7DF4415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A4A2B1D0-2F34-4B74-9220-707CE21BC7EE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DF12203D-8919-4946-A935-C88025147182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06EBF098-EFCA-4EA5-8D77-C854464693FC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E29FD0BD-4373-43BC-BF51-EC6E7EE5D6FF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12D65CBB-C58B-44A1-BB73-B91C5FBF5003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AD3A72FE-4F90-487C-8489-DDF40EC3DE13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DE34F184-4292-4D93-86E7-4F441AE359F6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88EB523F-C55B-46DB-8392-30696C539DF6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F8CD36D7-D64D-4220-887B-6DEBE4E6CF3B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2F3AF26A-EEA2-49C6-A00A-77738FECBA4A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07D25A46-1C18-408F-84C2-2E7530CE9804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A0E5C10C-51C4-4EA5-8DA9-E0FC4182A1E0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F781C64C-866C-43ED-A5BC-CAC0E99A98ED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3CCE15C6-9EBF-4EDF-8EA8-4F29FA7374FF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95897DB4-6285-4DC2-9554-9278105159FB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12D45BB1-0D47-4E32-8217-58A028208A4D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0104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3225">
          <p15:clr>
            <a:srgbClr val="FBAE40"/>
          </p15:clr>
        </p15:guide>
        <p15:guide id="11" pos="3687">
          <p15:clr>
            <a:srgbClr val="FBAE40"/>
          </p15:clr>
        </p15:guide>
        <p15:guide id="12" pos="162">
          <p15:clr>
            <a:srgbClr val="FBAE40"/>
          </p15:clr>
        </p15:guide>
        <p15:guide id="13" pos="6747">
          <p15:clr>
            <a:srgbClr val="FBAE40"/>
          </p15:clr>
        </p15:guide>
        <p15:guide id="14" orient="horz" pos="162">
          <p15:clr>
            <a:srgbClr val="FBAE40"/>
          </p15:clr>
        </p15:guide>
        <p15:guide id="15" orient="horz" pos="408">
          <p15:clr>
            <a:srgbClr val="FBAE40"/>
          </p15:clr>
        </p15:guide>
        <p15:guide id="16" orient="horz" pos="654">
          <p15:clr>
            <a:srgbClr val="FBAE40"/>
          </p15:clr>
        </p15:guide>
        <p15:guide id="17" orient="horz" pos="816">
          <p15:clr>
            <a:srgbClr val="FBAE40"/>
          </p15:clr>
        </p15:guide>
        <p15:guide id="18" orient="horz" pos="3443">
          <p15:clr>
            <a:srgbClr val="FBAE40"/>
          </p15:clr>
        </p15:guide>
        <p15:guide id="19" pos="1905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2090">
          <p15:clr>
            <a:srgbClr val="FBAE40"/>
          </p15:clr>
        </p15:guide>
        <p15:guide id="22" pos="4205">
          <p15:clr>
            <a:srgbClr val="FBAE40"/>
          </p15:clr>
        </p15:guide>
        <p15:guide id="23" pos="4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5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9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20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23" name="sax_Navi" hidden="1">
            <a:extLst>
              <a:ext uri="{FF2B5EF4-FFF2-40B4-BE49-F238E27FC236}">
                <a16:creationId xmlns:a16="http://schemas.microsoft.com/office/drawing/2014/main" id="{6801DC24-6818-4FE4-9255-623B8AF07305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7679C2A8-D99C-481A-8B37-7AD612290FED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6D0F1CAD-D919-4349-BF4A-118E6551790B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EBF148F0-058F-4E38-8BDC-7494EDFCDA4A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C53136B2-704A-423E-A5B0-8ED25970846F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D19977BF-6E8D-4B9C-B022-B931588030A7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6DC263D9-B3C9-49F0-A2EE-3BD3FD5F0B94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FF5364E7-5E35-4797-871F-E5C681427E34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BF754A0A-F50C-4123-8476-376489058B33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5F850E5D-4B21-4E94-9D4B-6E70B8947841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28F9F8DD-46B7-4515-BC47-F67EA9A6C1D5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B9EDE793-9086-47A1-9998-5317A20D92C5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EF1C2A2A-9D50-4773-B11D-EC92A3066F4B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5BD99EFA-18C4-420A-89D8-FDB611D70630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0E9D8869-A293-4669-8BBD-48D7DB472CEE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10B312A6-8AFD-43C6-B6D3-C26720C2C47A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259A6385-2530-4E64-AA89-E4EC03DD0276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4C0AB365-C9BB-4567-ACB8-CDD5460F43E0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3" name="sax_Navi_Eintrag" hidden="1">
            <a:extLst>
              <a:ext uri="{FF2B5EF4-FFF2-40B4-BE49-F238E27FC236}">
                <a16:creationId xmlns:a16="http://schemas.microsoft.com/office/drawing/2014/main" id="{99C3E13A-7588-40F2-A87C-75E58D2FF20A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4" name="sax_Navi_Eintrag" hidden="1">
            <a:extLst>
              <a:ext uri="{FF2B5EF4-FFF2-40B4-BE49-F238E27FC236}">
                <a16:creationId xmlns:a16="http://schemas.microsoft.com/office/drawing/2014/main" id="{BD5FE440-11BC-43B7-A31A-BCC645AB6E7E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8589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140">
          <p15:clr>
            <a:srgbClr val="FBAE40"/>
          </p15:clr>
        </p15:guide>
        <p15:guide id="9" pos="2457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  <p15:guide id="14" pos="162">
          <p15:clr>
            <a:srgbClr val="FBAE40"/>
          </p15:clr>
        </p15:guide>
        <p15:guide id="15" pos="6747">
          <p15:clr>
            <a:srgbClr val="FBAE40"/>
          </p15:clr>
        </p15:guide>
        <p15:guide id="16" orient="horz" pos="162">
          <p15:clr>
            <a:srgbClr val="FBAE40"/>
          </p15:clr>
        </p15:guide>
        <p15:guide id="17" orient="horz" pos="408">
          <p15:clr>
            <a:srgbClr val="FBAE40"/>
          </p15:clr>
        </p15:guide>
        <p15:guide id="18" orient="horz" pos="654">
          <p15:clr>
            <a:srgbClr val="FBAE40"/>
          </p15:clr>
        </p15:guide>
        <p15:guide id="19" orient="horz" pos="816">
          <p15:clr>
            <a:srgbClr val="FBAE40"/>
          </p15:clr>
        </p15:guide>
        <p15:guide id="20" orient="horz" pos="3443">
          <p15:clr>
            <a:srgbClr val="FBAE40"/>
          </p15:clr>
        </p15:guide>
        <p15:guide id="21" pos="1905">
          <p15:clr>
            <a:srgbClr val="FBAE40"/>
          </p15:clr>
        </p15:guide>
        <p15:guide id="22" orient="horz" pos="2090">
          <p15:clr>
            <a:srgbClr val="FBAE40"/>
          </p15:clr>
        </p15:guide>
        <p15:guide id="23" orient="horz" pos="2169">
          <p15:clr>
            <a:srgbClr val="FBAE40"/>
          </p15:clr>
        </p15:guide>
        <p15:guide id="24" pos="3392">
          <p15:clr>
            <a:srgbClr val="FBAE40"/>
          </p15:clr>
        </p15:guide>
        <p15:guide id="25" pos="3593">
          <p15:clr>
            <a:srgbClr val="FBAE40"/>
          </p15:clr>
        </p15:guide>
        <p15:guide id="26" pos="5078">
          <p15:clr>
            <a:srgbClr val="FBAE40"/>
          </p15:clr>
        </p15:guide>
        <p15:guide id="27" pos="527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20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23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25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6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27" name="sax_Navi" hidden="1">
            <a:extLst>
              <a:ext uri="{FF2B5EF4-FFF2-40B4-BE49-F238E27FC236}">
                <a16:creationId xmlns:a16="http://schemas.microsoft.com/office/drawing/2014/main" id="{E8B1915C-AD83-4EC1-9BEC-472291719951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6418FF79-0A0E-4D6B-8102-F4ACE3251EC4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C1C0BA37-6BB0-4636-B239-B850B80E53E1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9C177C2E-7859-439B-B916-7E13B251DC04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E7234629-3CFA-40CD-BE2F-156BEA968EEF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D404D474-99BE-4373-80F4-D4E09754FAB1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A4ECF65F-99E0-4A38-BFFF-19D1F6B6C6CF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9A3EEE2E-ED31-442A-AFA1-2FE896D6C0D1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AADB186C-ACAB-408E-9CB5-FDA1F4B415BB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29AD2BC2-2934-4B99-A798-EBD741F0D189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4D6CA0B0-96D2-4460-B2F4-68FE7E42CD21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5D897130-8FAF-45F6-BF1E-FDC1DC2816E4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62B3F06B-FBBA-47AA-9004-4A1D31D87AF6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58DC0CD3-A45B-488C-90E0-075868304A92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3" name="sax_Navi_Eintrag" hidden="1">
            <a:extLst>
              <a:ext uri="{FF2B5EF4-FFF2-40B4-BE49-F238E27FC236}">
                <a16:creationId xmlns:a16="http://schemas.microsoft.com/office/drawing/2014/main" id="{30EC03D1-E86C-482D-9195-687E0E06BDD1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4" name="sax_Navi_Eintrag" hidden="1">
            <a:extLst>
              <a:ext uri="{FF2B5EF4-FFF2-40B4-BE49-F238E27FC236}">
                <a16:creationId xmlns:a16="http://schemas.microsoft.com/office/drawing/2014/main" id="{4CC3709D-C97E-4A44-8AE8-FE1748456D22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5" name="sax_Navi_Eintrag" hidden="1">
            <a:extLst>
              <a:ext uri="{FF2B5EF4-FFF2-40B4-BE49-F238E27FC236}">
                <a16:creationId xmlns:a16="http://schemas.microsoft.com/office/drawing/2014/main" id="{2C7B0D19-EC15-4A01-BDF1-04B69744B755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6" name="sax_Navi_Eintrag" hidden="1">
            <a:extLst>
              <a:ext uri="{FF2B5EF4-FFF2-40B4-BE49-F238E27FC236}">
                <a16:creationId xmlns:a16="http://schemas.microsoft.com/office/drawing/2014/main" id="{AEB36321-4565-46DE-B5AB-28AE999575FE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7" name="sax_Navi_Eintrag" hidden="1">
            <a:extLst>
              <a:ext uri="{FF2B5EF4-FFF2-40B4-BE49-F238E27FC236}">
                <a16:creationId xmlns:a16="http://schemas.microsoft.com/office/drawing/2014/main" id="{0D7BDDCD-13A2-4F5F-B1EC-8F3F19619B7D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8" name="sax_Navi_Eintrag" hidden="1">
            <a:extLst>
              <a:ext uri="{FF2B5EF4-FFF2-40B4-BE49-F238E27FC236}">
                <a16:creationId xmlns:a16="http://schemas.microsoft.com/office/drawing/2014/main" id="{DF0AA05B-19E0-45CE-9302-25AC3530B21D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5229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47">
          <p15:clr>
            <a:srgbClr val="FBAE40"/>
          </p15:clr>
        </p15:guide>
        <p15:guide id="10" pos="1749">
          <p15:clr>
            <a:srgbClr val="FBAE40"/>
          </p15:clr>
        </p15:guide>
        <p15:guide id="11" pos="183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82">
          <p15:clr>
            <a:srgbClr val="FBAE40"/>
          </p15:clr>
        </p15:guide>
        <p15:guide id="15" pos="5163">
          <p15:clr>
            <a:srgbClr val="FBAE40"/>
          </p15:clr>
        </p15:guide>
        <p15:guide id="16" pos="162">
          <p15:clr>
            <a:srgbClr val="FBAE40"/>
          </p15:clr>
        </p15:guide>
        <p15:guide id="17" pos="6744">
          <p15:clr>
            <a:srgbClr val="FBAE40"/>
          </p15:clr>
        </p15:guide>
        <p15:guide id="18" orient="horz" pos="162">
          <p15:clr>
            <a:srgbClr val="FBAE40"/>
          </p15:clr>
        </p15:guide>
        <p15:guide id="19" orient="horz" pos="408">
          <p15:clr>
            <a:srgbClr val="FBAE40"/>
          </p15:clr>
        </p15:guide>
        <p15:guide id="20" orient="horz" pos="654">
          <p15:clr>
            <a:srgbClr val="FBAE40"/>
          </p15:clr>
        </p15:guide>
        <p15:guide id="21" orient="horz" pos="816">
          <p15:clr>
            <a:srgbClr val="FBAE40"/>
          </p15:clr>
        </p15:guide>
        <p15:guide id="22" orient="horz" pos="3443">
          <p15:clr>
            <a:srgbClr val="FBAE40"/>
          </p15:clr>
        </p15:guide>
        <p15:guide id="23" pos="1905">
          <p15:clr>
            <a:srgbClr val="FBAE40"/>
          </p15:clr>
        </p15:guide>
        <p15:guide id="24" pos="2987">
          <p15:clr>
            <a:srgbClr val="FBAE40"/>
          </p15:clr>
        </p15:guide>
        <p15:guide id="25" pos="3159">
          <p15:clr>
            <a:srgbClr val="FBAE40"/>
          </p15:clr>
        </p15:guide>
        <p15:guide id="26" pos="4239">
          <p15:clr>
            <a:srgbClr val="FBAE40"/>
          </p15:clr>
        </p15:guide>
        <p15:guide id="27" pos="4412">
          <p15:clr>
            <a:srgbClr val="FBAE40"/>
          </p15:clr>
        </p15:guide>
        <p15:guide id="28" pos="5492">
          <p15:clr>
            <a:srgbClr val="FBAE40"/>
          </p15:clr>
        </p15:guide>
        <p15:guide id="29" pos="5664">
          <p15:clr>
            <a:srgbClr val="FBAE40"/>
          </p15:clr>
        </p15:guide>
        <p15:guide id="30" orient="horz" pos="2090">
          <p15:clr>
            <a:srgbClr val="FBAE40"/>
          </p15:clr>
        </p15:guide>
        <p15:guide id="31" orient="horz" pos="216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3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5" name="sax_Navi" hidden="1">
            <a:extLst>
              <a:ext uri="{FF2B5EF4-FFF2-40B4-BE49-F238E27FC236}">
                <a16:creationId xmlns:a16="http://schemas.microsoft.com/office/drawing/2014/main" id="{3A8789E1-D1A9-4F1E-9D54-2C6123AC82BE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6" name="sax_Navi_Eintrag" hidden="1">
            <a:extLst>
              <a:ext uri="{FF2B5EF4-FFF2-40B4-BE49-F238E27FC236}">
                <a16:creationId xmlns:a16="http://schemas.microsoft.com/office/drawing/2014/main" id="{5AFBE946-F2C0-4EA0-995B-C7BEAEBABC3D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7" name="sax_Navi_Eintrag" hidden="1">
            <a:extLst>
              <a:ext uri="{FF2B5EF4-FFF2-40B4-BE49-F238E27FC236}">
                <a16:creationId xmlns:a16="http://schemas.microsoft.com/office/drawing/2014/main" id="{26590292-FE04-432B-A660-81B7041CABFD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8" name="sax_Navi_Eintrag" hidden="1">
            <a:extLst>
              <a:ext uri="{FF2B5EF4-FFF2-40B4-BE49-F238E27FC236}">
                <a16:creationId xmlns:a16="http://schemas.microsoft.com/office/drawing/2014/main" id="{27F55702-4C93-4593-A3A0-07B1BC7F73AD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747ABCED-FF61-4551-9A07-DDF6F606DFF4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8959A52E-02DB-4E71-AF0A-50A74A24A5FD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ABFC9031-2ACE-47E4-BFD8-56826356ECE2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682AEA42-B356-4976-BBDF-65FE49336034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97155B38-7C67-4B26-BBDC-C75C78C2D1AC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9B195CF7-FACA-4643-B32D-33C3A3F9C2CE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1C6F159C-85E4-4479-819F-DB1C56951E7B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32E821F0-CC18-48D0-B90F-50B9D1F58CA0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2C11AD27-0BCF-4623-8BAF-F14F0BAB60B2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36E26D5D-4CCE-4CEF-B53C-C97147AA8062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AEE999E7-F5B4-44AC-90A3-9B4489B7F0E9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08BEE499-FD4D-4E68-B721-08C734481F23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C04C9EE3-0C86-4FCF-8F9F-AB2859A1F330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306D9E59-9963-4068-B03B-A57088062C66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898F1590-73E5-4AA9-BAE5-0911DE098873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06C7FEDD-E94D-45B2-A759-E85E4D3D5A19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58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62">
          <p15:clr>
            <a:srgbClr val="FBAE40"/>
          </p15:clr>
        </p15:guide>
        <p15:guide id="9" pos="6747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2" orient="horz" pos="654">
          <p15:clr>
            <a:srgbClr val="FBAE40"/>
          </p15:clr>
        </p15:guide>
        <p15:guide id="13" orient="horz" pos="816">
          <p15:clr>
            <a:srgbClr val="FBAE40"/>
          </p15:clr>
        </p15:guide>
        <p15:guide id="14" orient="horz" pos="3443">
          <p15:clr>
            <a:srgbClr val="FBAE40"/>
          </p15:clr>
        </p15:guide>
        <p15:guide id="15" pos="190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4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9653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5187" r="12469" b="16680"/>
          <a:stretch/>
        </p:blipFill>
        <p:spPr>
          <a:xfrm>
            <a:off x="-43543" y="318"/>
            <a:ext cx="11013168" cy="6171882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5" name="Imagem 4"/>
          <p:cNvPicPr>
            <a:picLocks noChangeAspect="1"/>
          </p:cNvPicPr>
          <p:nvPr userDrawn="1"/>
        </p:nvPicPr>
        <p:blipFill rotWithShape="1">
          <a:blip r:embed="rId6"/>
          <a:srcRect l="5187" r="12469" b="16680"/>
          <a:stretch/>
        </p:blipFill>
        <p:spPr>
          <a:xfrm>
            <a:off x="-43542" y="318"/>
            <a:ext cx="11013168" cy="6171882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411008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4454532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097026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6587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902622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4"/>
          <a:srcRect l="5187" r="12469" b="16680"/>
          <a:stretch/>
        </p:blipFill>
        <p:spPr>
          <a:xfrm>
            <a:off x="-43542" y="318"/>
            <a:ext cx="11013168" cy="6171882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9941006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ala Digital_Video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0" y="-13648"/>
            <a:ext cx="10969625" cy="6184261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8333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F308F-C7EE-4CED-B338-912A9B63FFB2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D9A6-C7F3-4A0A-A945-ABF4029BD8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1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6244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162">
          <p15:clr>
            <a:srgbClr val="FBAE40"/>
          </p15:clr>
        </p15:guide>
        <p15:guide id="6" pos="6384">
          <p15:clr>
            <a:srgbClr val="FBAE40"/>
          </p15:clr>
        </p15:guide>
        <p15:guide id="7" orient="horz" pos="162">
          <p15:clr>
            <a:srgbClr val="FBAE40"/>
          </p15:clr>
        </p15:guide>
        <p15:guide id="8" orient="horz" pos="344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66860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162">
          <p15:clr>
            <a:srgbClr val="FBAE40"/>
          </p15:clr>
        </p15:guide>
        <p15:guide id="6" pos="6384">
          <p15:clr>
            <a:srgbClr val="FBAE40"/>
          </p15:clr>
        </p15:guide>
        <p15:guide id="7" orient="horz" pos="162">
          <p15:clr>
            <a:srgbClr val="FBAE40"/>
          </p15:clr>
        </p15:guide>
        <p15:guide id="8" orient="horz" pos="344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9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0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35656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162">
          <p15:clr>
            <a:srgbClr val="FBAE40"/>
          </p15:clr>
        </p15:guide>
        <p15:guide id="6" pos="6384">
          <p15:clr>
            <a:srgbClr val="FBAE40"/>
          </p15:clr>
        </p15:guide>
        <p15:guide id="7" orient="horz" pos="162">
          <p15:clr>
            <a:srgbClr val="FBAE40"/>
          </p15:clr>
        </p15:guide>
        <p15:guide id="8" orient="horz" pos="344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9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2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00566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162">
          <p15:clr>
            <a:srgbClr val="FBAE40"/>
          </p15:clr>
        </p15:guide>
        <p15:guide id="6" pos="6384">
          <p15:clr>
            <a:srgbClr val="FBAE40"/>
          </p15:clr>
        </p15:guide>
        <p15:guide id="7" orient="horz" pos="162">
          <p15:clr>
            <a:srgbClr val="FBAE40"/>
          </p15:clr>
        </p15:guide>
        <p15:guide id="8" orient="horz" pos="344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4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/>
        </p:nvSpPr>
        <p:spPr>
          <a:xfrm>
            <a:off x="259080" y="259200"/>
            <a:ext cx="104521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7" name="sax_Navi" hidden="1">
            <a:extLst>
              <a:ext uri="{FF2B5EF4-FFF2-40B4-BE49-F238E27FC236}">
                <a16:creationId xmlns:a16="http://schemas.microsoft.com/office/drawing/2014/main" id="{BF4D6A7D-0D00-4CD2-8C6E-AC37B27B6B97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8" name="sax_Navi_Eintrag" hidden="1">
            <a:extLst>
              <a:ext uri="{FF2B5EF4-FFF2-40B4-BE49-F238E27FC236}">
                <a16:creationId xmlns:a16="http://schemas.microsoft.com/office/drawing/2014/main" id="{E826C7DA-EE85-4516-A00A-7A45FFE8F434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43FC3716-55E2-4787-B9A9-7549CE716F60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1D89A754-1427-4B93-89DE-2EDF83EAB0B6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7F696E3D-5CD7-4180-AB25-E1E4244FD38E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89FC2153-E2CE-4025-B422-78C37A9BAB8B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E8583586-DEA3-4135-9058-DD28592E80B2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6C822C3A-87E2-4A89-847A-0CFE21821B09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12A53DDA-3BE2-4C23-9E9F-FC5ED4083758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9F6E4214-675D-4F0B-8892-E11B7B38E5C2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68F8F9F9-DB2F-4FBF-AB6B-62A1E428CA5A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AD4D0A0D-A318-4770-9D84-2DCBAA03EE12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76893DE0-763A-4646-A3C4-0D19CD0427F0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0FB35DA8-2334-4A34-BD4D-227955B8C49C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49B2312D-5DB8-46F4-8E55-143A0ACDA203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555DC552-47C8-463D-95D6-62AFDD0C3BFC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3A40B972-1993-4AE0-B65D-D3B2593B9216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3499429B-6834-496B-8DCD-14261A708FFE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F865767E-6BF8-4D66-954D-215103DE21DB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5A6D8C18-42EB-4C7C-9219-27B54E2F3365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6507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62">
          <p15:clr>
            <a:srgbClr val="FBAE40"/>
          </p15:clr>
        </p15:guide>
        <p15:guide id="9" pos="6747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2" orient="horz" pos="654">
          <p15:clr>
            <a:srgbClr val="FBAE40"/>
          </p15:clr>
        </p15:guide>
        <p15:guide id="13" orient="horz" pos="816">
          <p15:clr>
            <a:srgbClr val="FBAE40"/>
          </p15:clr>
        </p15:guide>
        <p15:guide id="14" orient="horz" pos="3443">
          <p15:clr>
            <a:srgbClr val="FBAE40"/>
          </p15:clr>
        </p15:guide>
        <p15:guide id="15" pos="190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3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5" name="sax_Navi" hidden="1">
            <a:extLst>
              <a:ext uri="{FF2B5EF4-FFF2-40B4-BE49-F238E27FC236}">
                <a16:creationId xmlns:a16="http://schemas.microsoft.com/office/drawing/2014/main" id="{079A7423-3C19-40EB-89DF-43B57177B5C8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6" name="sax_Navi_Eintrag" hidden="1">
            <a:extLst>
              <a:ext uri="{FF2B5EF4-FFF2-40B4-BE49-F238E27FC236}">
                <a16:creationId xmlns:a16="http://schemas.microsoft.com/office/drawing/2014/main" id="{A99E10EC-5312-4B7E-A5BC-879BA9DC51E1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7" name="sax_Navi_Eintrag" hidden="1">
            <a:extLst>
              <a:ext uri="{FF2B5EF4-FFF2-40B4-BE49-F238E27FC236}">
                <a16:creationId xmlns:a16="http://schemas.microsoft.com/office/drawing/2014/main" id="{69489E0B-BCF9-4C0D-9F9A-E9604F94994E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8" name="sax_Navi_Eintrag" hidden="1">
            <a:extLst>
              <a:ext uri="{FF2B5EF4-FFF2-40B4-BE49-F238E27FC236}">
                <a16:creationId xmlns:a16="http://schemas.microsoft.com/office/drawing/2014/main" id="{A779CC69-0D88-4368-A15E-4F84DA1B1A3C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6D0059F0-0830-4571-8695-97E4DE0EB226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317B406B-B578-493A-A58D-009FFF5E7795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9BE0C708-D646-4462-9A28-9A8D10934DAA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4DB16625-FDF1-4D31-8FA5-F4147F8BEEE8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A62FF384-AE5D-4030-87B2-165AB4A2CE40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F0BFC9DB-5D33-4F46-8FE6-7E69A8ADF494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F0B8F1D4-92DA-4018-A1F0-64C5BE682431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56095604-7DF2-4C4E-BC3C-F2F2EB03332B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19BED985-DA62-4C74-8604-4EA340FDD8E6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F7DC2D9F-38D4-4169-9737-C679481F253C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CB428D47-7384-436B-A5B6-2FC67A7A0423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9D81D036-F87F-4335-B58C-F45FBB47EDF1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D223B30F-52AC-4072-B1E8-1A6694A23FBC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3A004176-E361-4D36-9660-FA7A9F1AFE2B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F965898B-7C03-406C-88A0-BB84129EA1BC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AF419670-DCED-49EB-9AC8-B738A7E7E137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pic>
        <p:nvPicPr>
          <p:cNvPr id="37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8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8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39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40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9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41" name="sax_Navi" hidden="1">
            <a:extLst>
              <a:ext uri="{FF2B5EF4-FFF2-40B4-BE49-F238E27FC236}">
                <a16:creationId xmlns:a16="http://schemas.microsoft.com/office/drawing/2014/main" id="{079A7423-3C19-40EB-89DF-43B57177B5C8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A99E10EC-5312-4B7E-A5BC-879BA9DC51E1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3" name="sax_Navi_Eintrag" hidden="1">
            <a:extLst>
              <a:ext uri="{FF2B5EF4-FFF2-40B4-BE49-F238E27FC236}">
                <a16:creationId xmlns:a16="http://schemas.microsoft.com/office/drawing/2014/main" id="{69489E0B-BCF9-4C0D-9F9A-E9604F94994E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4" name="sax_Navi_Eintrag" hidden="1">
            <a:extLst>
              <a:ext uri="{FF2B5EF4-FFF2-40B4-BE49-F238E27FC236}">
                <a16:creationId xmlns:a16="http://schemas.microsoft.com/office/drawing/2014/main" id="{A779CC69-0D88-4368-A15E-4F84DA1B1A3C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5" name="sax_Navi_Eintrag" hidden="1">
            <a:extLst>
              <a:ext uri="{FF2B5EF4-FFF2-40B4-BE49-F238E27FC236}">
                <a16:creationId xmlns:a16="http://schemas.microsoft.com/office/drawing/2014/main" id="{6D0059F0-0830-4571-8695-97E4DE0EB226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6" name="sax_Navi_Eintrag" hidden="1">
            <a:extLst>
              <a:ext uri="{FF2B5EF4-FFF2-40B4-BE49-F238E27FC236}">
                <a16:creationId xmlns:a16="http://schemas.microsoft.com/office/drawing/2014/main" id="{317B406B-B578-493A-A58D-009FFF5E7795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7" name="sax_Navi_Eintrag" hidden="1">
            <a:extLst>
              <a:ext uri="{FF2B5EF4-FFF2-40B4-BE49-F238E27FC236}">
                <a16:creationId xmlns:a16="http://schemas.microsoft.com/office/drawing/2014/main" id="{9BE0C708-D646-4462-9A28-9A8D10934DAA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8" name="sax_Navi_Eintrag" hidden="1">
            <a:extLst>
              <a:ext uri="{FF2B5EF4-FFF2-40B4-BE49-F238E27FC236}">
                <a16:creationId xmlns:a16="http://schemas.microsoft.com/office/drawing/2014/main" id="{4DB16625-FDF1-4D31-8FA5-F4147F8BEEE8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9" name="sax_Navi_Eintrag" hidden="1">
            <a:extLst>
              <a:ext uri="{FF2B5EF4-FFF2-40B4-BE49-F238E27FC236}">
                <a16:creationId xmlns:a16="http://schemas.microsoft.com/office/drawing/2014/main" id="{A62FF384-AE5D-4030-87B2-165AB4A2CE40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0" name="sax_Navi_Eintrag" hidden="1">
            <a:extLst>
              <a:ext uri="{FF2B5EF4-FFF2-40B4-BE49-F238E27FC236}">
                <a16:creationId xmlns:a16="http://schemas.microsoft.com/office/drawing/2014/main" id="{F0BFC9DB-5D33-4F46-8FE6-7E69A8ADF494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1" name="sax_Navi_Eintrag" hidden="1">
            <a:extLst>
              <a:ext uri="{FF2B5EF4-FFF2-40B4-BE49-F238E27FC236}">
                <a16:creationId xmlns:a16="http://schemas.microsoft.com/office/drawing/2014/main" id="{F0B8F1D4-92DA-4018-A1F0-64C5BE682431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2" name="sax_Navi_Eintrag" hidden="1">
            <a:extLst>
              <a:ext uri="{FF2B5EF4-FFF2-40B4-BE49-F238E27FC236}">
                <a16:creationId xmlns:a16="http://schemas.microsoft.com/office/drawing/2014/main" id="{56095604-7DF2-4C4E-BC3C-F2F2EB03332B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3" name="sax_Navi_Eintrag" hidden="1">
            <a:extLst>
              <a:ext uri="{FF2B5EF4-FFF2-40B4-BE49-F238E27FC236}">
                <a16:creationId xmlns:a16="http://schemas.microsoft.com/office/drawing/2014/main" id="{19BED985-DA62-4C74-8604-4EA340FDD8E6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4" name="sax_Navi_Eintrag" hidden="1">
            <a:extLst>
              <a:ext uri="{FF2B5EF4-FFF2-40B4-BE49-F238E27FC236}">
                <a16:creationId xmlns:a16="http://schemas.microsoft.com/office/drawing/2014/main" id="{F7DC2D9F-38D4-4169-9737-C679481F253C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5" name="sax_Navi_Eintrag" hidden="1">
            <a:extLst>
              <a:ext uri="{FF2B5EF4-FFF2-40B4-BE49-F238E27FC236}">
                <a16:creationId xmlns:a16="http://schemas.microsoft.com/office/drawing/2014/main" id="{CB428D47-7384-436B-A5B6-2FC67A7A0423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6" name="sax_Navi_Eintrag" hidden="1">
            <a:extLst>
              <a:ext uri="{FF2B5EF4-FFF2-40B4-BE49-F238E27FC236}">
                <a16:creationId xmlns:a16="http://schemas.microsoft.com/office/drawing/2014/main" id="{9D81D036-F87F-4335-B58C-F45FBB47EDF1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7" name="sax_Navi_Eintrag" hidden="1">
            <a:extLst>
              <a:ext uri="{FF2B5EF4-FFF2-40B4-BE49-F238E27FC236}">
                <a16:creationId xmlns:a16="http://schemas.microsoft.com/office/drawing/2014/main" id="{D223B30F-52AC-4072-B1E8-1A6694A23FBC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8" name="sax_Navi_Eintrag" hidden="1">
            <a:extLst>
              <a:ext uri="{FF2B5EF4-FFF2-40B4-BE49-F238E27FC236}">
                <a16:creationId xmlns:a16="http://schemas.microsoft.com/office/drawing/2014/main" id="{3A004176-E361-4D36-9660-FA7A9F1AFE2B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9" name="sax_Navi_Eintrag" hidden="1">
            <a:extLst>
              <a:ext uri="{FF2B5EF4-FFF2-40B4-BE49-F238E27FC236}">
                <a16:creationId xmlns:a16="http://schemas.microsoft.com/office/drawing/2014/main" id="{F965898B-7C03-406C-88A0-BB84129EA1BC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AF419670-DCED-49EB-9AC8-B738A7E7E137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672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62">
          <p15:clr>
            <a:srgbClr val="FBAE40"/>
          </p15:clr>
        </p15:guide>
        <p15:guide id="9" pos="6747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2" orient="horz" pos="654">
          <p15:clr>
            <a:srgbClr val="FBAE40"/>
          </p15:clr>
        </p15:guide>
        <p15:guide id="13" orient="horz" pos="816">
          <p15:clr>
            <a:srgbClr val="FBAE40"/>
          </p15:clr>
        </p15:guide>
        <p15:guide id="14" orient="horz" pos="3443">
          <p15:clr>
            <a:srgbClr val="FBAE40"/>
          </p15:clr>
        </p15:guide>
        <p15:guide id="15" pos="190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2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4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8" name="sax_Navi" hidden="1">
            <a:extLst>
              <a:ext uri="{FF2B5EF4-FFF2-40B4-BE49-F238E27FC236}">
                <a16:creationId xmlns:a16="http://schemas.microsoft.com/office/drawing/2014/main" id="{C41FF67E-CAC8-4727-BB80-BD3270D0CEF8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76421E11-FC60-4C9C-86D2-4A7261468EA8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6DDEE8A0-63BD-44FC-A06A-D0B4BC988457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C281F386-EB80-4CD4-A149-0F3105F0F176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540D3996-4EAD-44F3-88CA-3765C888F6C8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BB3A8BFD-19BB-4ACB-9DFD-C83149C306C2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BFD0FEFA-47E9-42EF-9096-431C0A1EA6FB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17C5D3A3-DDDA-47F6-B2EC-9C8DD04B5C61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2967D591-C383-4FD4-A22C-F9AFB16E557D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AE459D08-B2FF-44E8-A973-63417C3C5BA5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F3D9BD4C-A1E3-4645-AC5B-F13F80C23E9E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CBFBF587-5F0D-4B91-AB1A-CE4F3D43676C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F6E16E15-577E-47ED-873F-12CA8370E4E5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4BFC3A4F-B567-401D-AD70-CDA4F62914A1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0C2C9AFA-C99E-4728-ABDB-78C03AC2CB37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EE8ADB0A-D432-4E50-8577-0BE53110BD4D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04D7CD64-BC8E-4E61-A1E7-44F843383F6E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2B59C9DF-D697-45D6-BA5F-8572612A9719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4A22ACBF-62A4-415E-BB1E-5973E736AD30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D685A7C2-37C9-4D02-97E9-4351D662DCCE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pic>
        <p:nvPicPr>
          <p:cNvPr id="40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41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8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4"/>
            <a:ext cx="135936" cy="648000"/>
          </a:xfrm>
          <a:prstGeom prst="rect">
            <a:avLst/>
          </a:prstGeom>
        </p:spPr>
      </p:pic>
      <p:sp>
        <p:nvSpPr>
          <p:cNvPr id="42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43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9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92657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62">
          <p15:clr>
            <a:srgbClr val="FBAE40"/>
          </p15:clr>
        </p15:guide>
        <p15:guide id="9" pos="6747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2" orient="horz" pos="654">
          <p15:clr>
            <a:srgbClr val="FBAE40"/>
          </p15:clr>
        </p15:guide>
        <p15:guide id="13" orient="horz" pos="816">
          <p15:clr>
            <a:srgbClr val="FBAE40"/>
          </p15:clr>
        </p15:guide>
        <p15:guide id="14" orient="horz" pos="3443">
          <p15:clr>
            <a:srgbClr val="FBAE40"/>
          </p15:clr>
        </p15:guide>
        <p15:guide id="15" pos="190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kern="0" baseline="0" noProof="1">
                <a:solidFill>
                  <a:schemeClr val="tx1"/>
                </a:solidFill>
                <a:latin typeface="+mn-lt"/>
              </a:rPr>
              <a:t>Powertrain Solutions | CtP/ETS | 2019-08-12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rgbClr val="B2B3B5"/>
                </a:solidFill>
                <a:latin typeface="+mn-lt"/>
              </a:rPr>
              <a:t>© Robert Bosch Ltda 2019. Reserves all rights even in the event of industrial property rights. We reserve all rights of disposal such as copying and passing on to third parties</a:t>
            </a:r>
            <a:endParaRPr lang="de-DE" sz="600" kern="0" baseline="0" dirty="0">
              <a:solidFill>
                <a:srgbClr val="B2B3B5"/>
              </a:solidFill>
              <a:latin typeface="+mn-lt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11" name="Bosch_footer_1">
            <a:extLst>
              <a:ext uri="{FF2B5EF4-FFF2-40B4-BE49-F238E27FC236}">
                <a16:creationId xmlns:a16="http://schemas.microsoft.com/office/drawing/2014/main" id="{EA78BAC4-FC81-4715-BED8-605625FA39A4}"/>
              </a:ext>
            </a:extLst>
          </p:cNvPr>
          <p:cNvSpPr txBox="1"/>
          <p:nvPr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kern="0" baseline="0" noProof="1">
                <a:solidFill>
                  <a:schemeClr val="tx1"/>
                </a:solidFill>
              </a:rPr>
              <a:t>Powertrain Solutions | CtP/ETS | 2019-06-26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Bosch_footer_2">
            <a:extLst>
              <a:ext uri="{FF2B5EF4-FFF2-40B4-BE49-F238E27FC236}">
                <a16:creationId xmlns:a16="http://schemas.microsoft.com/office/drawing/2014/main" id="{054E7C6F-D3F2-4D18-AE27-4A5BF90323E4}"/>
              </a:ext>
            </a:extLst>
          </p:cNvPr>
          <p:cNvSpPr txBox="1"/>
          <p:nvPr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rgbClr val="B2B3B5"/>
                </a:solidFill>
              </a:rPr>
              <a:t>© Robert Bosch Ltda 2019. Reserves all rights even in the event of industrial property rights. We reserve all rights of disposal such as copying and passing on to third parties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3" name="Bosch_footer_2" hidden="1">
            <a:extLst>
              <a:ext uri="{FF2B5EF4-FFF2-40B4-BE49-F238E27FC236}">
                <a16:creationId xmlns:a16="http://schemas.microsoft.com/office/drawing/2014/main" id="{5D02BF85-46F8-4435-90C8-68AE8D6BB5BD}"/>
              </a:ext>
            </a:extLst>
          </p:cNvPr>
          <p:cNvSpPr txBox="1"/>
          <p:nvPr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4" name="Bosch_footer_1" hidden="1">
            <a:extLst>
              <a:ext uri="{FF2B5EF4-FFF2-40B4-BE49-F238E27FC236}">
                <a16:creationId xmlns:a16="http://schemas.microsoft.com/office/drawing/2014/main" id="{49B7D0DB-D891-4F39-A1EB-81FDAB75CF1C}"/>
              </a:ext>
            </a:extLst>
          </p:cNvPr>
          <p:cNvSpPr txBox="1"/>
          <p:nvPr/>
        </p:nvSpPr>
        <p:spPr>
          <a:xfrm>
            <a:off x="593090" y="5644800"/>
            <a:ext cx="915289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195634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761" r:id="rId21"/>
    <p:sldLayoutId id="2147483762" r:id="rId22"/>
    <p:sldLayoutId id="2147483764" r:id="rId23"/>
    <p:sldLayoutId id="2147483808" r:id="rId24"/>
  </p:sldLayoutIdLst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5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tags" Target="../tags/tag331.xml"/><Relationship Id="rId18" Type="http://schemas.openxmlformats.org/officeDocument/2006/relationships/tags" Target="../tags/tag336.xml"/><Relationship Id="rId26" Type="http://schemas.openxmlformats.org/officeDocument/2006/relationships/tags" Target="../tags/tag344.xml"/><Relationship Id="rId39" Type="http://schemas.openxmlformats.org/officeDocument/2006/relationships/image" Target="../media/image15.jpeg"/><Relationship Id="rId21" Type="http://schemas.openxmlformats.org/officeDocument/2006/relationships/tags" Target="../tags/tag339.xml"/><Relationship Id="rId34" Type="http://schemas.openxmlformats.org/officeDocument/2006/relationships/image" Target="../media/image180.jpg"/><Relationship Id="rId7" Type="http://schemas.openxmlformats.org/officeDocument/2006/relationships/tags" Target="../tags/tag325.xml"/><Relationship Id="rId12" Type="http://schemas.openxmlformats.org/officeDocument/2006/relationships/tags" Target="../tags/tag330.xml"/><Relationship Id="rId17" Type="http://schemas.openxmlformats.org/officeDocument/2006/relationships/tags" Target="../tags/tag335.xml"/><Relationship Id="rId25" Type="http://schemas.openxmlformats.org/officeDocument/2006/relationships/tags" Target="../tags/tag343.xml"/><Relationship Id="rId33" Type="http://schemas.openxmlformats.org/officeDocument/2006/relationships/image" Target="../media/image179.jpg"/><Relationship Id="rId38" Type="http://schemas.microsoft.com/office/2007/relationships/hdphoto" Target="../media/hdphoto1.wdp"/><Relationship Id="rId2" Type="http://schemas.openxmlformats.org/officeDocument/2006/relationships/tags" Target="../tags/tag320.xml"/><Relationship Id="rId16" Type="http://schemas.openxmlformats.org/officeDocument/2006/relationships/tags" Target="../tags/tag334.xml"/><Relationship Id="rId20" Type="http://schemas.openxmlformats.org/officeDocument/2006/relationships/tags" Target="../tags/tag338.xml"/><Relationship Id="rId29" Type="http://schemas.openxmlformats.org/officeDocument/2006/relationships/tags" Target="../tags/tag347.xml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11" Type="http://schemas.openxmlformats.org/officeDocument/2006/relationships/tags" Target="../tags/tag329.xml"/><Relationship Id="rId24" Type="http://schemas.openxmlformats.org/officeDocument/2006/relationships/tags" Target="../tags/tag342.xml"/><Relationship Id="rId32" Type="http://schemas.openxmlformats.org/officeDocument/2006/relationships/image" Target="../media/image178.webp"/><Relationship Id="rId37" Type="http://schemas.openxmlformats.org/officeDocument/2006/relationships/image" Target="../media/image14.png"/><Relationship Id="rId5" Type="http://schemas.openxmlformats.org/officeDocument/2006/relationships/tags" Target="../tags/tag323.xml"/><Relationship Id="rId15" Type="http://schemas.openxmlformats.org/officeDocument/2006/relationships/tags" Target="../tags/tag333.xml"/><Relationship Id="rId23" Type="http://schemas.openxmlformats.org/officeDocument/2006/relationships/tags" Target="../tags/tag341.xml"/><Relationship Id="rId28" Type="http://schemas.openxmlformats.org/officeDocument/2006/relationships/tags" Target="../tags/tag346.xml"/><Relationship Id="rId36" Type="http://schemas.openxmlformats.org/officeDocument/2006/relationships/image" Target="../media/image182.png"/><Relationship Id="rId10" Type="http://schemas.openxmlformats.org/officeDocument/2006/relationships/tags" Target="../tags/tag328.xml"/><Relationship Id="rId19" Type="http://schemas.openxmlformats.org/officeDocument/2006/relationships/tags" Target="../tags/tag337.xml"/><Relationship Id="rId31" Type="http://schemas.openxmlformats.org/officeDocument/2006/relationships/image" Target="../media/image177.webp"/><Relationship Id="rId4" Type="http://schemas.openxmlformats.org/officeDocument/2006/relationships/tags" Target="../tags/tag322.xml"/><Relationship Id="rId9" Type="http://schemas.openxmlformats.org/officeDocument/2006/relationships/tags" Target="../tags/tag327.xml"/><Relationship Id="rId14" Type="http://schemas.openxmlformats.org/officeDocument/2006/relationships/tags" Target="../tags/tag332.xml"/><Relationship Id="rId22" Type="http://schemas.openxmlformats.org/officeDocument/2006/relationships/tags" Target="../tags/tag340.xml"/><Relationship Id="rId27" Type="http://schemas.openxmlformats.org/officeDocument/2006/relationships/tags" Target="../tags/tag345.xml"/><Relationship Id="rId30" Type="http://schemas.openxmlformats.org/officeDocument/2006/relationships/slideLayout" Target="../slideLayouts/slideLayout8.xml"/><Relationship Id="rId35" Type="http://schemas.openxmlformats.org/officeDocument/2006/relationships/image" Target="../media/image181.png"/><Relationship Id="rId8" Type="http://schemas.openxmlformats.org/officeDocument/2006/relationships/tags" Target="../tags/tag326.xml"/><Relationship Id="rId3" Type="http://schemas.openxmlformats.org/officeDocument/2006/relationships/tags" Target="../tags/tag32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tags" Target="../tags/tag355.xml"/><Relationship Id="rId13" Type="http://schemas.openxmlformats.org/officeDocument/2006/relationships/tags" Target="../tags/tag360.xml"/><Relationship Id="rId18" Type="http://schemas.openxmlformats.org/officeDocument/2006/relationships/image" Target="../media/image184.png"/><Relationship Id="rId3" Type="http://schemas.openxmlformats.org/officeDocument/2006/relationships/tags" Target="../tags/tag350.xml"/><Relationship Id="rId21" Type="http://schemas.microsoft.com/office/2007/relationships/hdphoto" Target="../media/hdphoto1.wdp"/><Relationship Id="rId7" Type="http://schemas.openxmlformats.org/officeDocument/2006/relationships/tags" Target="../tags/tag354.xml"/><Relationship Id="rId12" Type="http://schemas.openxmlformats.org/officeDocument/2006/relationships/tags" Target="../tags/tag359.xml"/><Relationship Id="rId17" Type="http://schemas.openxmlformats.org/officeDocument/2006/relationships/image" Target="../media/image183.png"/><Relationship Id="rId2" Type="http://schemas.openxmlformats.org/officeDocument/2006/relationships/tags" Target="../tags/tag349.xml"/><Relationship Id="rId16" Type="http://schemas.openxmlformats.org/officeDocument/2006/relationships/slideLayout" Target="../slideLayouts/slideLayout8.xml"/><Relationship Id="rId20" Type="http://schemas.openxmlformats.org/officeDocument/2006/relationships/image" Target="../media/image14.png"/><Relationship Id="rId1" Type="http://schemas.openxmlformats.org/officeDocument/2006/relationships/tags" Target="../tags/tag348.xml"/><Relationship Id="rId6" Type="http://schemas.openxmlformats.org/officeDocument/2006/relationships/tags" Target="../tags/tag353.xml"/><Relationship Id="rId11" Type="http://schemas.openxmlformats.org/officeDocument/2006/relationships/tags" Target="../tags/tag358.xml"/><Relationship Id="rId5" Type="http://schemas.openxmlformats.org/officeDocument/2006/relationships/tags" Target="../tags/tag352.xml"/><Relationship Id="rId15" Type="http://schemas.openxmlformats.org/officeDocument/2006/relationships/tags" Target="../tags/tag362.xml"/><Relationship Id="rId10" Type="http://schemas.openxmlformats.org/officeDocument/2006/relationships/tags" Target="../tags/tag357.xml"/><Relationship Id="rId19" Type="http://schemas.openxmlformats.org/officeDocument/2006/relationships/image" Target="../media/image185.png"/><Relationship Id="rId4" Type="http://schemas.openxmlformats.org/officeDocument/2006/relationships/tags" Target="../tags/tag351.xml"/><Relationship Id="rId9" Type="http://schemas.openxmlformats.org/officeDocument/2006/relationships/tags" Target="../tags/tag356.xml"/><Relationship Id="rId14" Type="http://schemas.openxmlformats.org/officeDocument/2006/relationships/tags" Target="../tags/tag361.xml"/><Relationship Id="rId22" Type="http://schemas.openxmlformats.org/officeDocument/2006/relationships/image" Target="../media/image15.jpe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13" Type="http://schemas.openxmlformats.org/officeDocument/2006/relationships/image" Target="../media/image178.webp"/><Relationship Id="rId18" Type="http://schemas.openxmlformats.org/officeDocument/2006/relationships/image" Target="../media/image15.jpeg"/><Relationship Id="rId3" Type="http://schemas.openxmlformats.org/officeDocument/2006/relationships/tags" Target="../tags/tag365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82.png"/><Relationship Id="rId17" Type="http://schemas.microsoft.com/office/2007/relationships/hdphoto" Target="../media/hdphoto1.wdp"/><Relationship Id="rId2" Type="http://schemas.openxmlformats.org/officeDocument/2006/relationships/tags" Target="../tags/tag364.xml"/><Relationship Id="rId16" Type="http://schemas.openxmlformats.org/officeDocument/2006/relationships/image" Target="../media/image14.png"/><Relationship Id="rId1" Type="http://schemas.openxmlformats.org/officeDocument/2006/relationships/tags" Target="../tags/tag363.xml"/><Relationship Id="rId6" Type="http://schemas.openxmlformats.org/officeDocument/2006/relationships/tags" Target="../tags/tag368.xml"/><Relationship Id="rId11" Type="http://schemas.openxmlformats.org/officeDocument/2006/relationships/image" Target="../media/image177.webp"/><Relationship Id="rId5" Type="http://schemas.openxmlformats.org/officeDocument/2006/relationships/tags" Target="../tags/tag367.xml"/><Relationship Id="rId15" Type="http://schemas.openxmlformats.org/officeDocument/2006/relationships/image" Target="../media/image183.png"/><Relationship Id="rId10" Type="http://schemas.openxmlformats.org/officeDocument/2006/relationships/image" Target="../media/image180.jpg"/><Relationship Id="rId4" Type="http://schemas.openxmlformats.org/officeDocument/2006/relationships/tags" Target="../tags/tag366.xml"/><Relationship Id="rId9" Type="http://schemas.openxmlformats.org/officeDocument/2006/relationships/image" Target="../media/image184.png"/><Relationship Id="rId14" Type="http://schemas.openxmlformats.org/officeDocument/2006/relationships/image" Target="../media/image18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13" Type="http://schemas.openxmlformats.org/officeDocument/2006/relationships/image" Target="../media/image178.webp"/><Relationship Id="rId18" Type="http://schemas.openxmlformats.org/officeDocument/2006/relationships/image" Target="../media/image15.jpeg"/><Relationship Id="rId3" Type="http://schemas.openxmlformats.org/officeDocument/2006/relationships/tags" Target="../tags/tag371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82.png"/><Relationship Id="rId17" Type="http://schemas.microsoft.com/office/2007/relationships/hdphoto" Target="../media/hdphoto1.wdp"/><Relationship Id="rId2" Type="http://schemas.openxmlformats.org/officeDocument/2006/relationships/tags" Target="../tags/tag370.xml"/><Relationship Id="rId16" Type="http://schemas.openxmlformats.org/officeDocument/2006/relationships/image" Target="../media/image14.png"/><Relationship Id="rId1" Type="http://schemas.openxmlformats.org/officeDocument/2006/relationships/tags" Target="../tags/tag369.xml"/><Relationship Id="rId6" Type="http://schemas.openxmlformats.org/officeDocument/2006/relationships/tags" Target="../tags/tag374.xml"/><Relationship Id="rId11" Type="http://schemas.openxmlformats.org/officeDocument/2006/relationships/image" Target="../media/image177.webp"/><Relationship Id="rId5" Type="http://schemas.openxmlformats.org/officeDocument/2006/relationships/tags" Target="../tags/tag373.xml"/><Relationship Id="rId15" Type="http://schemas.openxmlformats.org/officeDocument/2006/relationships/image" Target="../media/image183.png"/><Relationship Id="rId10" Type="http://schemas.openxmlformats.org/officeDocument/2006/relationships/image" Target="../media/image180.jpg"/><Relationship Id="rId4" Type="http://schemas.openxmlformats.org/officeDocument/2006/relationships/tags" Target="../tags/tag372.xml"/><Relationship Id="rId9" Type="http://schemas.openxmlformats.org/officeDocument/2006/relationships/image" Target="../media/image184.png"/><Relationship Id="rId14" Type="http://schemas.openxmlformats.org/officeDocument/2006/relationships/image" Target="../media/image1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youtube.com/watch?v=0X1RtXCvPFQ&amp;feature=emb_logo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hyperlink" Target="https://www.youtube.com/watch?v=ZhsEKTo7V04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5" Type="http://schemas.microsoft.com/office/2007/relationships/hdphoto" Target="../media/hdphoto1.wdp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gif"/><Relationship Id="rId1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20.xml"/><Relationship Id="rId7" Type="http://schemas.openxmlformats.org/officeDocument/2006/relationships/hyperlink" Target="http://www.economist.com/news/special-report/21700758-will-smarter-machines-cause-mass-unemployment-automation-and-anxiety" TargetMode="Externa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40.jfif"/><Relationship Id="rId5" Type="http://schemas.openxmlformats.org/officeDocument/2006/relationships/image" Target="../media/image39.png"/><Relationship Id="rId10" Type="http://schemas.openxmlformats.org/officeDocument/2006/relationships/image" Target="../media/image15.jpeg"/><Relationship Id="rId4" Type="http://schemas.openxmlformats.org/officeDocument/2006/relationships/slideLayout" Target="../slideLayouts/slideLayout8.xml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15.jpeg"/><Relationship Id="rId3" Type="http://schemas.openxmlformats.org/officeDocument/2006/relationships/hyperlink" Target="https://thispersondoesnotexist.com/" TargetMode="External"/><Relationship Id="rId7" Type="http://schemas.openxmlformats.org/officeDocument/2006/relationships/hyperlink" Target="https://twitter.com/goodfellow_ian" TargetMode="External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abs/1406.2661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research.nvidia.com/person/tero-karras" TargetMode="External"/><Relationship Id="rId10" Type="http://schemas.openxmlformats.org/officeDocument/2006/relationships/image" Target="../media/image43.jpg"/><Relationship Id="rId4" Type="http://schemas.openxmlformats.org/officeDocument/2006/relationships/hyperlink" Target="https://arxiv.org/abs/1812.04948" TargetMode="External"/><Relationship Id="rId9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driveninvestor/deep-convolutional-generative-adversarial-networks-dcgans-3176238b5a3d" TargetMode="External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hyperlink" Target="https://blog.deeplearning.ai/blog/the-batch-gan-special-issue-ian-goodfellow-for-real-detecting-fakes-including-minorities-synthesizing-training-data-applying-virtual-make-up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towardsdatascience.com/gangogh-creating-art-with-gans-8d087d8f74a1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artbreeder.com/compose/landscapes/" TargetMode="External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hyperlink" Target="https://magenta.tensorflow.org/gansynth" TargetMode="External"/><Relationship Id="rId7" Type="http://schemas.openxmlformats.org/officeDocument/2006/relationships/hyperlink" Target="https://magenta.tensorflow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15.jpeg"/><Relationship Id="rId5" Type="http://schemas.openxmlformats.org/officeDocument/2006/relationships/image" Target="../media/image48.png"/><Relationship Id="rId10" Type="http://schemas.microsoft.com/office/2007/relationships/hdphoto" Target="../media/hdphoto1.wdp"/><Relationship Id="rId4" Type="http://schemas.openxmlformats.org/officeDocument/2006/relationships/hyperlink" Target="https://www.asimovinstitute.org/analyzing-deep-learning-tools-music/" TargetMode="External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1.png"/><Relationship Id="rId7" Type="http://schemas.openxmlformats.org/officeDocument/2006/relationships/hyperlink" Target="https://gogetmy.zendesk.com/hc/en-us/articles/900000368923-Contactless-Delivery-What-is-it-how-does-it-work-" TargetMode="External"/><Relationship Id="rId2" Type="http://schemas.openxmlformats.org/officeDocument/2006/relationships/hyperlink" Target="https://news.mit.edu/2020/covid-19-cough-cellphone-detection-1029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hyperlink" Target="https://www.wwt.com/article/a-fever-screening-solution-using-optical-and-thermal-cameras" TargetMode="External"/><Relationship Id="rId10" Type="http://schemas.openxmlformats.org/officeDocument/2006/relationships/image" Target="../media/image54.jpeg"/><Relationship Id="rId4" Type="http://schemas.openxmlformats.org/officeDocument/2006/relationships/image" Target="../media/image52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6.png"/><Relationship Id="rId7" Type="http://schemas.openxmlformats.org/officeDocument/2006/relationships/image" Target="../media/image1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tags" Target="../tags/tag147.xml"/><Relationship Id="rId39" Type="http://schemas.openxmlformats.org/officeDocument/2006/relationships/image" Target="../media/image14.png"/><Relationship Id="rId21" Type="http://schemas.openxmlformats.org/officeDocument/2006/relationships/tags" Target="../tags/tag142.xml"/><Relationship Id="rId34" Type="http://schemas.openxmlformats.org/officeDocument/2006/relationships/image" Target="../media/image73.png"/><Relationship Id="rId7" Type="http://schemas.openxmlformats.org/officeDocument/2006/relationships/tags" Target="../tags/tag128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tags" Target="../tags/tag150.xml"/><Relationship Id="rId41" Type="http://schemas.openxmlformats.org/officeDocument/2006/relationships/image" Target="../media/image15.jpe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microsoft.com/office/2007/relationships/hdphoto" Target="../media/hdphoto1.wdp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28" Type="http://schemas.openxmlformats.org/officeDocument/2006/relationships/tags" Target="../tags/tag149.xml"/><Relationship Id="rId36" Type="http://schemas.openxmlformats.org/officeDocument/2006/relationships/image" Target="../media/image75.png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31" Type="http://schemas.openxmlformats.org/officeDocument/2006/relationships/image" Target="../media/image70.png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Relationship Id="rId27" Type="http://schemas.openxmlformats.org/officeDocument/2006/relationships/tags" Target="../tags/tag148.xml"/><Relationship Id="rId30" Type="http://schemas.openxmlformats.org/officeDocument/2006/relationships/slideLayout" Target="../slideLayouts/slideLayout8.xml"/><Relationship Id="rId35" Type="http://schemas.openxmlformats.org/officeDocument/2006/relationships/image" Target="../media/image74.png"/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tags" Target="../tags/tag146.xml"/><Relationship Id="rId33" Type="http://schemas.openxmlformats.org/officeDocument/2006/relationships/image" Target="../media/image72.png"/><Relationship Id="rId38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microsoft.com/office/2007/relationships/hdphoto" Target="../media/hdphoto2.wdp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tags" Target="../tags/tag173.xml"/><Relationship Id="rId26" Type="http://schemas.openxmlformats.org/officeDocument/2006/relationships/notesSlide" Target="../notesSlides/notesSlide11.xml"/><Relationship Id="rId3" Type="http://schemas.openxmlformats.org/officeDocument/2006/relationships/tags" Target="../tags/tag158.xml"/><Relationship Id="rId21" Type="http://schemas.openxmlformats.org/officeDocument/2006/relationships/tags" Target="../tags/tag176.xml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tags" Target="../tags/tag172.xml"/><Relationship Id="rId25" Type="http://schemas.openxmlformats.org/officeDocument/2006/relationships/slideLayout" Target="../slideLayouts/slideLayout17.xml"/><Relationship Id="rId2" Type="http://schemas.openxmlformats.org/officeDocument/2006/relationships/tags" Target="../tags/tag157.xml"/><Relationship Id="rId16" Type="http://schemas.openxmlformats.org/officeDocument/2006/relationships/tags" Target="../tags/tag171.xml"/><Relationship Id="rId20" Type="http://schemas.openxmlformats.org/officeDocument/2006/relationships/tags" Target="../tags/tag175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tags" Target="../tags/tag179.xml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tags" Target="../tags/tag178.xml"/><Relationship Id="rId10" Type="http://schemas.openxmlformats.org/officeDocument/2006/relationships/tags" Target="../tags/tag165.xml"/><Relationship Id="rId19" Type="http://schemas.openxmlformats.org/officeDocument/2006/relationships/tags" Target="../tags/tag174.xml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tags" Target="../tags/tag177.xml"/><Relationship Id="rId27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tags" Target="../tags/tag192.xml"/><Relationship Id="rId18" Type="http://schemas.microsoft.com/office/2007/relationships/hdphoto" Target="../media/hdphoto1.wdp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tags" Target="../tags/tag191.xml"/><Relationship Id="rId17" Type="http://schemas.openxmlformats.org/officeDocument/2006/relationships/image" Target="../media/image14.png"/><Relationship Id="rId2" Type="http://schemas.openxmlformats.org/officeDocument/2006/relationships/tags" Target="../tags/tag181.xml"/><Relationship Id="rId16" Type="http://schemas.openxmlformats.org/officeDocument/2006/relationships/image" Target="../media/image79.png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90.xml"/><Relationship Id="rId5" Type="http://schemas.openxmlformats.org/officeDocument/2006/relationships/tags" Target="../tags/tag184.xml"/><Relationship Id="rId15" Type="http://schemas.openxmlformats.org/officeDocument/2006/relationships/notesSlide" Target="../notesSlides/notesSlide12.xml"/><Relationship Id="rId10" Type="http://schemas.openxmlformats.org/officeDocument/2006/relationships/tags" Target="../tags/tag189.xml"/><Relationship Id="rId19" Type="http://schemas.openxmlformats.org/officeDocument/2006/relationships/image" Target="../media/image15.jpeg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14.png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notesSlide" Target="../notesSlides/notesSlide13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204.xml"/><Relationship Id="rId15" Type="http://schemas.openxmlformats.org/officeDocument/2006/relationships/image" Target="../media/image15.jpeg"/><Relationship Id="rId10" Type="http://schemas.openxmlformats.org/officeDocument/2006/relationships/tags" Target="../tags/tag209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9.xml"/><Relationship Id="rId7" Type="http://schemas.microsoft.com/office/2007/relationships/hdphoto" Target="../media/hdphoto1.wdp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14.png"/><Relationship Id="rId5" Type="http://schemas.openxmlformats.org/officeDocument/2006/relationships/image" Target="../media/image80.jpeg"/><Relationship Id="rId4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9.xml"/><Relationship Id="rId7" Type="http://schemas.microsoft.com/office/2007/relationships/hdphoto" Target="../media/hdphoto1.wdp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14.png"/><Relationship Id="rId5" Type="http://schemas.openxmlformats.org/officeDocument/2006/relationships/image" Target="../media/image81.jpeg"/><Relationship Id="rId4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tags" Target="../tags/tag226.xml"/><Relationship Id="rId18" Type="http://schemas.openxmlformats.org/officeDocument/2006/relationships/image" Target="../media/image14.png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openxmlformats.org/officeDocument/2006/relationships/tags" Target="../tags/tag225.xml"/><Relationship Id="rId17" Type="http://schemas.openxmlformats.org/officeDocument/2006/relationships/slideLayout" Target="../slideLayouts/slideLayout8.xml"/><Relationship Id="rId2" Type="http://schemas.openxmlformats.org/officeDocument/2006/relationships/tags" Target="../tags/tag215.xml"/><Relationship Id="rId16" Type="http://schemas.openxmlformats.org/officeDocument/2006/relationships/tags" Target="../tags/tag229.xml"/><Relationship Id="rId20" Type="http://schemas.openxmlformats.org/officeDocument/2006/relationships/image" Target="../media/image15.jpeg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tags" Target="../tags/tag224.xml"/><Relationship Id="rId5" Type="http://schemas.openxmlformats.org/officeDocument/2006/relationships/tags" Target="../tags/tag218.xml"/><Relationship Id="rId15" Type="http://schemas.openxmlformats.org/officeDocument/2006/relationships/tags" Target="../tags/tag228.xml"/><Relationship Id="rId10" Type="http://schemas.openxmlformats.org/officeDocument/2006/relationships/tags" Target="../tags/tag223.xml"/><Relationship Id="rId19" Type="http://schemas.microsoft.com/office/2007/relationships/hdphoto" Target="../media/hdphoto1.wdp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openxmlformats.org/officeDocument/2006/relationships/tags" Target="../tags/tag22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32.xml"/><Relationship Id="rId7" Type="http://schemas.openxmlformats.org/officeDocument/2006/relationships/image" Target="../media/image83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image" Target="../media/image82.jpe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15.jpeg"/><Relationship Id="rId4" Type="http://schemas.openxmlformats.org/officeDocument/2006/relationships/slideLayout" Target="../slideLayouts/slideLayout9.xml"/><Relationship Id="rId9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35.xml"/><Relationship Id="rId7" Type="http://schemas.openxmlformats.org/officeDocument/2006/relationships/image" Target="../media/image14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image" Target="../media/image84.jpe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38.xml"/><Relationship Id="rId7" Type="http://schemas.openxmlformats.org/officeDocument/2006/relationships/image" Target="../media/image14.png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image" Target="../media/image85.jpe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5.jpe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41.xml"/><Relationship Id="rId7" Type="http://schemas.openxmlformats.org/officeDocument/2006/relationships/image" Target="../media/image14.png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86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5.jpe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44.xml"/><Relationship Id="rId7" Type="http://schemas.openxmlformats.org/officeDocument/2006/relationships/image" Target="../media/image14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image" Target="../media/image87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5.jpe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9.png"/><Relationship Id="rId7" Type="http://schemas.openxmlformats.org/officeDocument/2006/relationships/image" Target="../media/image1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jpg"/><Relationship Id="rId5" Type="http://schemas.openxmlformats.org/officeDocument/2006/relationships/image" Target="../media/image91.jpeg"/><Relationship Id="rId4" Type="http://schemas.openxmlformats.org/officeDocument/2006/relationships/image" Target="../media/image90.jpg"/><Relationship Id="rId9" Type="http://schemas.openxmlformats.org/officeDocument/2006/relationships/image" Target="../media/image1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247.xml"/><Relationship Id="rId7" Type="http://schemas.microsoft.com/office/2007/relationships/hdphoto" Target="../media/hdphoto1.wdp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4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7" Type="http://schemas.openxmlformats.org/officeDocument/2006/relationships/image" Target="../media/image15.jpe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MYXmaR" TargetMode="External"/><Relationship Id="rId3" Type="http://schemas.openxmlformats.org/officeDocument/2006/relationships/tags" Target="../tags/tag254.xml"/><Relationship Id="rId7" Type="http://schemas.openxmlformats.org/officeDocument/2006/relationships/image" Target="../media/image93.png"/><Relationship Id="rId12" Type="http://schemas.openxmlformats.org/officeDocument/2006/relationships/image" Target="../media/image15.jpe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hyperlink" Target="https://bit.ly/2A8dTEu" TargetMode="External"/><Relationship Id="rId11" Type="http://schemas.microsoft.com/office/2007/relationships/hdphoto" Target="../media/hdphoto1.wdp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4.png"/><Relationship Id="rId4" Type="http://schemas.openxmlformats.org/officeDocument/2006/relationships/tags" Target="../tags/tag255.xml"/><Relationship Id="rId9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bit.ly/2DNDIxT" TargetMode="External"/><Relationship Id="rId18" Type="http://schemas.openxmlformats.org/officeDocument/2006/relationships/image" Target="../media/image15.jpeg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image" Target="../media/image101.png"/><Relationship Id="rId17" Type="http://schemas.microsoft.com/office/2007/relationships/hdphoto" Target="../media/hdphoto1.wdp"/><Relationship Id="rId2" Type="http://schemas.openxmlformats.org/officeDocument/2006/relationships/tags" Target="../tags/tag257.xml"/><Relationship Id="rId16" Type="http://schemas.openxmlformats.org/officeDocument/2006/relationships/image" Target="../media/image14.png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hyperlink" Target="https://bit.ly/2MYXmaR" TargetMode="External"/><Relationship Id="rId5" Type="http://schemas.openxmlformats.org/officeDocument/2006/relationships/tags" Target="../tags/tag260.xml"/><Relationship Id="rId15" Type="http://schemas.openxmlformats.org/officeDocument/2006/relationships/hyperlink" Target="https://bit.ly/2AaAEYa" TargetMode="External"/><Relationship Id="rId10" Type="http://schemas.openxmlformats.org/officeDocument/2006/relationships/image" Target="../media/image100.png"/><Relationship Id="rId4" Type="http://schemas.openxmlformats.org/officeDocument/2006/relationships/tags" Target="../tags/tag259.xml"/><Relationship Id="rId9" Type="http://schemas.openxmlformats.org/officeDocument/2006/relationships/notesSlide" Target="../notesSlides/notesSlide23.xml"/><Relationship Id="rId14" Type="http://schemas.openxmlformats.org/officeDocument/2006/relationships/image" Target="../media/image102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3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4.pn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268.xml"/><Relationship Id="rId7" Type="http://schemas.openxmlformats.org/officeDocument/2006/relationships/image" Target="../media/image15.jpeg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71.xml"/><Relationship Id="rId7" Type="http://schemas.openxmlformats.org/officeDocument/2006/relationships/image" Target="../media/image107.jpeg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image" Target="../media/image106.png"/><Relationship Id="rId5" Type="http://schemas.openxmlformats.org/officeDocument/2006/relationships/notesSlide" Target="../notesSlides/notesSlide25.xml"/><Relationship Id="rId10" Type="http://schemas.openxmlformats.org/officeDocument/2006/relationships/image" Target="../media/image15.jpeg"/><Relationship Id="rId4" Type="http://schemas.openxmlformats.org/officeDocument/2006/relationships/slideLayout" Target="../slideLayouts/slideLayout8.xml"/><Relationship Id="rId9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274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15.jpeg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slideLayout" Target="../slideLayouts/slideLayout8.xml"/><Relationship Id="rId11" Type="http://schemas.microsoft.com/office/2007/relationships/hdphoto" Target="../media/hdphoto1.wdp"/><Relationship Id="rId5" Type="http://schemas.openxmlformats.org/officeDocument/2006/relationships/tags" Target="../tags/tag276.xml"/><Relationship Id="rId10" Type="http://schemas.openxmlformats.org/officeDocument/2006/relationships/image" Target="../media/image14.png"/><Relationship Id="rId4" Type="http://schemas.openxmlformats.org/officeDocument/2006/relationships/tags" Target="../tags/tag275.xml"/><Relationship Id="rId9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1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79.xml"/><Relationship Id="rId7" Type="http://schemas.openxmlformats.org/officeDocument/2006/relationships/image" Target="../media/image113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image" Target="../media/image112.png"/><Relationship Id="rId5" Type="http://schemas.openxmlformats.org/officeDocument/2006/relationships/notesSlide" Target="../notesSlides/notesSlide27.xml"/><Relationship Id="rId10" Type="http://schemas.openxmlformats.org/officeDocument/2006/relationships/image" Target="../media/image114.jpeg"/><Relationship Id="rId4" Type="http://schemas.openxmlformats.org/officeDocument/2006/relationships/slideLayout" Target="../slideLayouts/slideLayout8.xml"/><Relationship Id="rId9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82.xml"/><Relationship Id="rId7" Type="http://schemas.openxmlformats.org/officeDocument/2006/relationships/image" Target="../media/image14.png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7" Type="http://schemas.openxmlformats.org/officeDocument/2006/relationships/image" Target="../media/image15.jpeg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tags" Target="../tags/tag288.xml"/><Relationship Id="rId7" Type="http://schemas.openxmlformats.org/officeDocument/2006/relationships/image" Target="../media/image117.png"/><Relationship Id="rId12" Type="http://schemas.openxmlformats.org/officeDocument/2006/relationships/image" Target="../media/image15.jpeg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slideLayout" Target="../slideLayouts/slideLayout8.xml"/><Relationship Id="rId11" Type="http://schemas.microsoft.com/office/2007/relationships/hdphoto" Target="../media/hdphoto1.wdp"/><Relationship Id="rId5" Type="http://schemas.openxmlformats.org/officeDocument/2006/relationships/tags" Target="../tags/tag290.xml"/><Relationship Id="rId10" Type="http://schemas.openxmlformats.org/officeDocument/2006/relationships/image" Target="../media/image14.png"/><Relationship Id="rId4" Type="http://schemas.openxmlformats.org/officeDocument/2006/relationships/tags" Target="../tags/tag289.xml"/><Relationship Id="rId9" Type="http://schemas.openxmlformats.org/officeDocument/2006/relationships/hyperlink" Target="https://bit.ly/2zlkRX5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298.xml"/><Relationship Id="rId13" Type="http://schemas.openxmlformats.org/officeDocument/2006/relationships/image" Target="../media/image14.png"/><Relationship Id="rId3" Type="http://schemas.openxmlformats.org/officeDocument/2006/relationships/tags" Target="../tags/tag293.xml"/><Relationship Id="rId7" Type="http://schemas.openxmlformats.org/officeDocument/2006/relationships/tags" Target="../tags/tag297.xml"/><Relationship Id="rId12" Type="http://schemas.openxmlformats.org/officeDocument/2006/relationships/image" Target="../media/image121.png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11" Type="http://schemas.openxmlformats.org/officeDocument/2006/relationships/image" Target="../media/image120.png"/><Relationship Id="rId5" Type="http://schemas.openxmlformats.org/officeDocument/2006/relationships/tags" Target="../tags/tag295.xml"/><Relationship Id="rId15" Type="http://schemas.openxmlformats.org/officeDocument/2006/relationships/image" Target="../media/image15.jpeg"/><Relationship Id="rId10" Type="http://schemas.openxmlformats.org/officeDocument/2006/relationships/image" Target="../media/image119.png"/><Relationship Id="rId4" Type="http://schemas.openxmlformats.org/officeDocument/2006/relationships/tags" Target="../tags/tag294.xml"/><Relationship Id="rId9" Type="http://schemas.openxmlformats.org/officeDocument/2006/relationships/slideLayout" Target="../slideLayouts/slideLayout8.xml"/><Relationship Id="rId1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5.jpeg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8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tags" Target="../tags/tag303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126.png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25.png"/><Relationship Id="rId5" Type="http://schemas.openxmlformats.org/officeDocument/2006/relationships/tags" Target="../tags/tag305.xml"/><Relationship Id="rId10" Type="http://schemas.openxmlformats.org/officeDocument/2006/relationships/image" Target="../media/image124.png"/><Relationship Id="rId4" Type="http://schemas.openxmlformats.org/officeDocument/2006/relationships/tags" Target="../tags/tag304.xml"/><Relationship Id="rId9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5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5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louiscolumbus/2020/01/19/roundup-of-machine-learning-forecasts-and-market-estimates-2020/?sh=2dd3d7a15c02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5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5.jpeg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8.png"/><Relationship Id="rId7" Type="http://schemas.openxmlformats.org/officeDocument/2006/relationships/image" Target="../media/image1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1.png"/><Relationship Id="rId5" Type="http://schemas.openxmlformats.org/officeDocument/2006/relationships/image" Target="../media/image140.jpeg"/><Relationship Id="rId4" Type="http://schemas.openxmlformats.org/officeDocument/2006/relationships/image" Target="../media/image139.png"/><Relationship Id="rId9" Type="http://schemas.openxmlformats.org/officeDocument/2006/relationships/image" Target="../media/image1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hyperlink" Target="https://www.nature.com/articles/s41746-020-00333-z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5.jpeg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0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5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tags" Target="../tags/tag313.xml"/><Relationship Id="rId7" Type="http://schemas.openxmlformats.org/officeDocument/2006/relationships/image" Target="../media/image154.png"/><Relationship Id="rId12" Type="http://schemas.openxmlformats.org/officeDocument/2006/relationships/image" Target="../media/image15.jpeg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notesSlide" Target="../notesSlides/notesSlide3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4.png"/><Relationship Id="rId4" Type="http://schemas.openxmlformats.org/officeDocument/2006/relationships/tags" Target="../tags/tag314.xml"/><Relationship Id="rId9" Type="http://schemas.openxmlformats.org/officeDocument/2006/relationships/image" Target="../media/image15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https://petewarden.com/2017/12/14/how-many-images-do-you-need-to-train-a-neural-network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6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6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68.png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image" Target="../media/image167.png"/><Relationship Id="rId5" Type="http://schemas.openxmlformats.org/officeDocument/2006/relationships/hyperlink" Target="https://pjreddie.com/media/files/yolov3.weights" TargetMode="External"/><Relationship Id="rId10" Type="http://schemas.openxmlformats.org/officeDocument/2006/relationships/image" Target="../media/image15.jpeg"/><Relationship Id="rId4" Type="http://schemas.openxmlformats.org/officeDocument/2006/relationships/notesSlide" Target="../notesSlides/notesSlide40.xml"/><Relationship Id="rId9" Type="http://schemas.microsoft.com/office/2007/relationships/hdphoto" Target="../media/hdphoto1.wdp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71.png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image" Target="../media/image170.png"/><Relationship Id="rId11" Type="http://schemas.openxmlformats.org/officeDocument/2006/relationships/image" Target="../media/image15.jpeg"/><Relationship Id="rId5" Type="http://schemas.openxmlformats.org/officeDocument/2006/relationships/image" Target="../media/image169.png"/><Relationship Id="rId10" Type="http://schemas.microsoft.com/office/2007/relationships/hdphoto" Target="../media/hdphoto1.wdp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>
            <p:custDataLst>
              <p:tags r:id="rId1"/>
            </p:custDataLst>
          </p:nvPr>
        </p:nvSpPr>
        <p:spPr>
          <a:xfrm>
            <a:off x="307969" y="1495088"/>
            <a:ext cx="10353952" cy="10155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en-US" sz="5999" dirty="0" err="1">
                <a:latin typeface="Bosch Office Sans" pitchFamily="2" charset="0"/>
              </a:rPr>
              <a:t>Inteligência</a:t>
            </a:r>
            <a:r>
              <a:rPr lang="en-US" sz="5999" dirty="0">
                <a:latin typeface="Bosch Office Sans" pitchFamily="2" charset="0"/>
              </a:rPr>
              <a:t> Artificial</a:t>
            </a:r>
            <a:endParaRPr lang="en-US" sz="5999" b="1" dirty="0">
              <a:latin typeface="Bosch Office Sans" pitchFamily="2" charset="0"/>
            </a:endParaRPr>
          </a:p>
        </p:txBody>
      </p:sp>
      <p:sp>
        <p:nvSpPr>
          <p:cNvPr id="5" name="Rectangle 1"/>
          <p:cNvSpPr/>
          <p:nvPr>
            <p:custDataLst>
              <p:tags r:id="rId2"/>
            </p:custDataLst>
          </p:nvPr>
        </p:nvSpPr>
        <p:spPr>
          <a:xfrm>
            <a:off x="420158" y="2815987"/>
            <a:ext cx="2758288" cy="10155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en-US" sz="5999" dirty="0">
                <a:latin typeface="Bosch Office Sans" pitchFamily="2" charset="0"/>
              </a:rPr>
              <a:t>Aula 1</a:t>
            </a:r>
          </a:p>
        </p:txBody>
      </p:sp>
      <p:sp>
        <p:nvSpPr>
          <p:cNvPr id="6" name="Rectangle 1"/>
          <p:cNvSpPr/>
          <p:nvPr>
            <p:custDataLst>
              <p:tags r:id="rId3"/>
            </p:custDataLst>
          </p:nvPr>
        </p:nvSpPr>
        <p:spPr>
          <a:xfrm>
            <a:off x="3772254" y="27159"/>
            <a:ext cx="4243510" cy="10155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en-US" sz="5999" dirty="0" err="1">
                <a:latin typeface="Bosch Office Sans" pitchFamily="2" charset="0"/>
              </a:rPr>
              <a:t>Módulo</a:t>
            </a:r>
            <a:r>
              <a:rPr lang="en-US" sz="5999" dirty="0">
                <a:latin typeface="Bosch Office Sans" pitchFamily="2" charset="0"/>
              </a:rPr>
              <a:t> 5: </a:t>
            </a:r>
          </a:p>
        </p:txBody>
      </p:sp>
    </p:spTree>
    <p:extLst>
      <p:ext uri="{BB962C8B-B14F-4D97-AF65-F5344CB8AC3E}">
        <p14:creationId xmlns:p14="http://schemas.microsoft.com/office/powerpoint/2010/main" val="27762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Aplicações</a:t>
            </a:r>
            <a:r>
              <a:rPr lang="en-US" sz="2200" dirty="0">
                <a:solidFill>
                  <a:srgbClr val="525F6B"/>
                </a:solidFill>
              </a:rPr>
              <a:t> Reais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Artificial Intelligence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4316453" y="5463778"/>
            <a:ext cx="2012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https://aiindex.org/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056836"/>
            <a:ext cx="5968309" cy="3703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119" y="1496693"/>
            <a:ext cx="4467061" cy="2986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652" y="4789701"/>
            <a:ext cx="5272956" cy="6444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374" y="4514771"/>
            <a:ext cx="1320551" cy="19606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40750" y="3616961"/>
            <a:ext cx="1595004" cy="2707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704513" y="1953087"/>
            <a:ext cx="1405016" cy="3321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107020" y="2157274"/>
            <a:ext cx="1595004" cy="38751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222370" y="3357410"/>
            <a:ext cx="1385793" cy="35345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651047" y="3616961"/>
            <a:ext cx="1486878" cy="2707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231273" y="2379216"/>
            <a:ext cx="1385793" cy="3728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 – </a:t>
            </a:r>
            <a:r>
              <a:rPr lang="en-US" sz="2200" dirty="0" err="1">
                <a:solidFill>
                  <a:srgbClr val="525F6B"/>
                </a:solidFill>
              </a:rPr>
              <a:t>Limitações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100</a:t>
            </a:fld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420368" y="1425600"/>
            <a:ext cx="6247131" cy="3150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2000" kern="0" dirty="0">
                <a:solidFill>
                  <a:srgbClr val="000000"/>
                </a:solidFill>
              </a:rPr>
              <a:t>Opacidade (</a:t>
            </a:r>
            <a:r>
              <a:rPr lang="pt-BR" sz="2000" kern="0" dirty="0" err="1">
                <a:solidFill>
                  <a:srgbClr val="000000"/>
                </a:solidFill>
              </a:rPr>
              <a:t>BlackBox</a:t>
            </a:r>
            <a:r>
              <a:rPr lang="pt-BR" sz="2000" kern="0" dirty="0">
                <a:solidFill>
                  <a:srgbClr val="000000"/>
                </a:solidFill>
              </a:rPr>
              <a:t>):</a:t>
            </a:r>
          </a:p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pt-BR" sz="20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Algumas pequenas mudanças podem</a:t>
            </a:r>
            <a:r>
              <a:rPr kumimoji="0" lang="pt-BR" sz="2000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gerar uma baixa confiança para a resposta. </a:t>
            </a:r>
          </a:p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kern="0" baseline="0" dirty="0">
                <a:solidFill>
                  <a:srgbClr val="000000"/>
                </a:solidFill>
              </a:rPr>
              <a:t>Por</a:t>
            </a:r>
            <a:r>
              <a:rPr lang="pt-BR" sz="2000" kern="0" dirty="0">
                <a:solidFill>
                  <a:srgbClr val="000000"/>
                </a:solidFill>
              </a:rPr>
              <a:t> exemplo: posição do que quer ser detectado imagem, ruído, opacidade, 20% de </a:t>
            </a:r>
          </a:p>
          <a:p>
            <a:pPr lvl="1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Anotações inadequadas.</a:t>
            </a:r>
            <a:r>
              <a:rPr kumimoji="0" lang="pt-BR" sz="20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6388" name="Picture 4" descr="How to explore Neural networks, the black box ? – mc.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532" y="3149639"/>
            <a:ext cx="5401663" cy="241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52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525F6B"/>
                </a:solidFill>
              </a:rPr>
              <a:t>Machine Learning x Deep Learning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2D714-33D2-4C3B-AD73-2AD108858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" t="5346" r="1389" b="3516"/>
          <a:stretch/>
        </p:blipFill>
        <p:spPr>
          <a:xfrm>
            <a:off x="749450" y="3198354"/>
            <a:ext cx="4967408" cy="207860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402E59A-2804-4D81-875B-8C9C8FD5F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3" t="33818" r="10903" b="30804"/>
          <a:stretch/>
        </p:blipFill>
        <p:spPr>
          <a:xfrm>
            <a:off x="6558647" y="2948385"/>
            <a:ext cx="3992896" cy="25785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58647" y="2474278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RGB-D Images</a:t>
            </a:r>
            <a:endParaRPr lang="pt-BR" dirty="0"/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9079" y="1306173"/>
            <a:ext cx="10044648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Nessa aplicação universitária, a câmera faz aquisição de duas imagens </a:t>
            </a:r>
          </a:p>
          <a:p>
            <a:pPr lvl="1" fontAlgn="auto">
              <a:spcAft>
                <a:spcPts val="0"/>
              </a:spcAft>
            </a:pPr>
            <a:r>
              <a:rPr lang="pt-BR" dirty="0"/>
              <a:t>1ª imagem de profundidade: cria uma matriz de cores em escala de cinza, quanto mais perto o objeto/pessoa está da câmera mais escuro será o pixel.</a:t>
            </a:r>
          </a:p>
          <a:p>
            <a:pPr lvl="1" fontAlgn="auto">
              <a:spcAft>
                <a:spcPts val="0"/>
              </a:spcAft>
            </a:pPr>
            <a:r>
              <a:rPr lang="pt-BR" dirty="0"/>
              <a:t>2ª imagem é a RGB.</a:t>
            </a:r>
          </a:p>
          <a:p>
            <a:pPr lvl="1" fontAlgn="auto">
              <a:spcAft>
                <a:spcPts val="0"/>
              </a:spcAft>
            </a:pPr>
            <a:r>
              <a:rPr lang="pt-BR" dirty="0"/>
              <a:t>Usado para classificação da atividade humana. </a:t>
            </a:r>
          </a:p>
          <a:p>
            <a:pPr lvl="1" fontAlgn="auto">
              <a:spcAft>
                <a:spcPts val="0"/>
              </a:spcAft>
            </a:pPr>
            <a:r>
              <a:rPr lang="pt-BR" dirty="0"/>
              <a:t>10 possíveis atividades. 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514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525F6B"/>
                </a:solidFill>
              </a:rPr>
              <a:t>Machine Learning x Deep Learning 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102</a:t>
            </a:fld>
            <a:endParaRPr lang="de-DE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828586" y="1950960"/>
          <a:ext cx="7477338" cy="277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669">
                  <a:extLst>
                    <a:ext uri="{9D8B030D-6E8A-4147-A177-3AD203B41FA5}">
                      <a16:colId xmlns:a16="http://schemas.microsoft.com/office/drawing/2014/main" val="1668107667"/>
                    </a:ext>
                  </a:extLst>
                </a:gridCol>
                <a:gridCol w="3738669">
                  <a:extLst>
                    <a:ext uri="{9D8B030D-6E8A-4147-A177-3AD203B41FA5}">
                      <a16:colId xmlns:a16="http://schemas.microsoft.com/office/drawing/2014/main" val="2285585008"/>
                    </a:ext>
                  </a:extLst>
                </a:gridCol>
              </a:tblGrid>
              <a:tr h="37217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Abordagem </a:t>
                      </a:r>
                      <a:r>
                        <a:rPr lang="pt-BR" dirty="0" err="1"/>
                        <a:t>Machine</a:t>
                      </a:r>
                      <a:r>
                        <a:rPr lang="pt-BR" dirty="0"/>
                        <a:t>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Abordagem </a:t>
                      </a:r>
                      <a:r>
                        <a:rPr lang="pt-BR" dirty="0" err="1"/>
                        <a:t>Deep</a:t>
                      </a:r>
                      <a:r>
                        <a:rPr lang="pt-BR" dirty="0"/>
                        <a:t>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90211"/>
                  </a:ext>
                </a:extLst>
              </a:tr>
              <a:tr h="37217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Processamento de 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Compressão de</a:t>
                      </a:r>
                      <a:r>
                        <a:rPr lang="pt-BR" baseline="0" dirty="0"/>
                        <a:t> Imagens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2430"/>
                  </a:ext>
                </a:extLst>
              </a:tr>
              <a:tr h="64237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Redução de Dimensionalidade (PCA, FA, NMF)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Treinar Modelo de </a:t>
                      </a:r>
                      <a:r>
                        <a:rPr lang="pt-BR" dirty="0" err="1"/>
                        <a:t>Deep</a:t>
                      </a:r>
                      <a:r>
                        <a:rPr lang="pt-BR" dirty="0"/>
                        <a:t>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184981"/>
                  </a:ext>
                </a:extLst>
              </a:tr>
              <a:tr h="64237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Treinar Modelos</a:t>
                      </a:r>
                    </a:p>
                    <a:p>
                      <a:pPr algn="ctr"/>
                      <a:r>
                        <a:rPr lang="pt-BR" dirty="0"/>
                        <a:t>(KNN, SVM, </a:t>
                      </a:r>
                      <a:r>
                        <a:rPr lang="pt-BR" dirty="0" err="1"/>
                        <a:t>XGBoost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Validar Modelo Final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15792"/>
                  </a:ext>
                </a:extLst>
              </a:tr>
              <a:tr h="37217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Seleção de Modelos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94710"/>
                  </a:ext>
                </a:extLst>
              </a:tr>
              <a:tr h="37217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Validar Modelo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3718"/>
                  </a:ext>
                </a:extLst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052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525F6B"/>
                </a:solidFill>
              </a:rPr>
              <a:t>Machine Learning x Deep Learning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965" y="1871375"/>
            <a:ext cx="5410091" cy="3068267"/>
          </a:xfrm>
          <a:prstGeom prst="rect">
            <a:avLst/>
          </a:prstGeom>
        </p:spPr>
      </p:pic>
      <p:sp>
        <p:nvSpPr>
          <p:cNvPr id="6" name="Espaço Reservado para Conteúdo 4"/>
          <p:cNvSpPr txBox="1">
            <a:spLocks/>
          </p:cNvSpPr>
          <p:nvPr/>
        </p:nvSpPr>
        <p:spPr>
          <a:xfrm>
            <a:off x="259079" y="1306173"/>
            <a:ext cx="5219886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Para verificar a acurácia foi utilizado o </a:t>
            </a:r>
            <a:r>
              <a:rPr lang="pt-BR" dirty="0" err="1"/>
              <a:t>conjuto</a:t>
            </a:r>
            <a:r>
              <a:rPr lang="pt-BR" dirty="0"/>
              <a:t> de técnicas de redução de dimensionalidade e treinamento de modelos (algoritmo isolado), </a:t>
            </a:r>
            <a:r>
              <a:rPr lang="pt-BR" dirty="0" err="1"/>
              <a:t>stacking</a:t>
            </a:r>
            <a:r>
              <a:rPr lang="pt-BR" dirty="0"/>
              <a:t> (combina esses modelos, porque tem alguns pontos que um modelo errou que o outro deve ter acertado). </a:t>
            </a:r>
          </a:p>
          <a:p>
            <a:pPr fontAlgn="auto">
              <a:spcAft>
                <a:spcPts val="0"/>
              </a:spcAft>
            </a:pP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leva mais tempo para treinar porém com acurácia muito maior.   </a:t>
            </a:r>
          </a:p>
          <a:p>
            <a:pPr lvl="1"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019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Profundo</a:t>
            </a:r>
            <a:r>
              <a:rPr lang="en-US" sz="2200" dirty="0">
                <a:solidFill>
                  <a:srgbClr val="525F6B"/>
                </a:solidFill>
              </a:rPr>
              <a:t> - </a:t>
            </a:r>
            <a:r>
              <a:rPr lang="en-US" sz="2200" dirty="0" err="1">
                <a:solidFill>
                  <a:srgbClr val="525F6B"/>
                </a:solidFill>
              </a:rPr>
              <a:t>Exercícios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104</a:t>
            </a:fld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444500" y="1425600"/>
            <a:ext cx="9563100" cy="40607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</a:t>
            </a:r>
            <a:r>
              <a:rPr kumimoji="0" lang="pt-BR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evo usar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Deep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Learning quando ...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kern="0" dirty="0">
              <a:solidFill>
                <a:srgbClr val="000000"/>
              </a:solidFill>
            </a:endParaRP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Tenho poder computacional limitado ?</a:t>
            </a:r>
            <a:r>
              <a:rPr kumimoji="0" lang="pt-BR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baseline="0" dirty="0">
                <a:solidFill>
                  <a:srgbClr val="000000"/>
                </a:solidFill>
              </a:rPr>
              <a:t>Precis</a:t>
            </a:r>
            <a:r>
              <a:rPr lang="pt-BR" sz="1200" kern="0" dirty="0">
                <a:solidFill>
                  <a:srgbClr val="000000"/>
                </a:solidFill>
              </a:rPr>
              <a:t>o d</a:t>
            </a:r>
            <a:r>
              <a:rPr lang="pt-BR" sz="1200" kern="0" baseline="0" dirty="0">
                <a:solidFill>
                  <a:srgbClr val="000000"/>
                </a:solidFill>
              </a:rPr>
              <a:t>ar prioridade</a:t>
            </a:r>
            <a:r>
              <a:rPr lang="pt-BR" sz="1200" kern="0" dirty="0">
                <a:solidFill>
                  <a:srgbClr val="000000"/>
                </a:solidFill>
              </a:rPr>
              <a:t> em alta Acurácia ?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dirty="0">
                <a:solidFill>
                  <a:srgbClr val="000000"/>
                </a:solidFill>
              </a:rPr>
              <a:t>Possuo uma alta quantidade de dados anotados ?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dirty="0">
                <a:solidFill>
                  <a:srgbClr val="000000"/>
                </a:solidFill>
              </a:rPr>
              <a:t>Estou em um projeto com tempo limitado ( &lt; 2 semanas) ?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dirty="0">
                <a:solidFill>
                  <a:srgbClr val="000000"/>
                </a:solidFill>
              </a:rPr>
              <a:t>Possuo dados com características complexas ?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dirty="0">
                <a:solidFill>
                  <a:srgbClr val="000000"/>
                </a:solidFill>
              </a:rPr>
              <a:t>Necessário pré-processamento dos dados (dados não estruturados ) ? Por exemplo: dados de logística, manutenção preditiva. 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dirty="0">
                <a:solidFill>
                  <a:srgbClr val="000000"/>
                </a:solidFill>
              </a:rPr>
              <a:t>Aplicação Médica utilizando Imagens de Ressonância Magnética para diagnóstico de uma doença ?</a:t>
            </a:r>
          </a:p>
          <a:p>
            <a:pPr lvl="1" fontAlgn="auto">
              <a:spcBef>
                <a:spcPts val="500"/>
              </a:spcBef>
              <a:spcAft>
                <a:spcPts val="0"/>
              </a:spcAft>
            </a:pPr>
            <a:endParaRPr lang="pt-BR" sz="1200" kern="0" dirty="0">
              <a:solidFill>
                <a:srgbClr val="000000"/>
              </a:solidFill>
            </a:endParaRPr>
          </a:p>
          <a:p>
            <a:pPr lvl="1" fontAlgn="auto">
              <a:spcBef>
                <a:spcPts val="500"/>
              </a:spcBef>
              <a:spcAft>
                <a:spcPts val="0"/>
              </a:spcAft>
            </a:pPr>
            <a:endParaRPr lang="pt-BR" sz="1200" kern="0" dirty="0">
              <a:solidFill>
                <a:srgbClr val="000000"/>
              </a:solidFill>
            </a:endParaRPr>
          </a:p>
          <a:p>
            <a:pPr lvl="1" fontAlgn="auto">
              <a:spcBef>
                <a:spcPts val="500"/>
              </a:spcBef>
              <a:spcAft>
                <a:spcPts val="0"/>
              </a:spcAft>
            </a:pPr>
            <a:endParaRPr lang="pt-BR" sz="1200" kern="0" dirty="0">
              <a:solidFill>
                <a:srgbClr val="000000"/>
              </a:solidFill>
            </a:endParaRPr>
          </a:p>
          <a:p>
            <a:pPr lvl="1" fontAlgn="auto">
              <a:spcBef>
                <a:spcPts val="500"/>
              </a:spcBef>
              <a:spcAft>
                <a:spcPts val="0"/>
              </a:spcAft>
            </a:pPr>
            <a:endParaRPr lang="pt-BR" sz="1200" kern="0" dirty="0">
              <a:solidFill>
                <a:srgbClr val="000000"/>
              </a:solidFill>
            </a:endParaRPr>
          </a:p>
          <a:p>
            <a:pPr marL="696887" lvl="1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200" kern="0" dirty="0">
              <a:solidFill>
                <a:srgbClr val="000000"/>
              </a:solidFill>
            </a:endParaRPr>
          </a:p>
          <a:p>
            <a:pPr marL="696887" lvl="1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BR" kern="0" dirty="0">
              <a:solidFill>
                <a:srgbClr val="000000"/>
              </a:solidFill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464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Profundo</a:t>
            </a:r>
            <a:r>
              <a:rPr lang="en-US" sz="2200" dirty="0">
                <a:solidFill>
                  <a:srgbClr val="525F6B"/>
                </a:solidFill>
              </a:rPr>
              <a:t> - </a:t>
            </a:r>
            <a:r>
              <a:rPr lang="en-US" sz="2200" dirty="0" err="1">
                <a:solidFill>
                  <a:srgbClr val="525F6B"/>
                </a:solidFill>
              </a:rPr>
              <a:t>Exercícios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105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444500" y="1425600"/>
            <a:ext cx="9563100" cy="40607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</a:t>
            </a:r>
            <a:r>
              <a:rPr kumimoji="0" lang="pt-BR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evo usar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Deep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Learning quando ...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kern="0" dirty="0">
              <a:solidFill>
                <a:srgbClr val="000000"/>
              </a:solidFill>
            </a:endParaRP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Tenho poder computacional limitado ?</a:t>
            </a:r>
            <a:r>
              <a:rPr kumimoji="0" lang="pt-BR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Não, não conseguirá processar o volume de dados adequadamente. 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baseline="0" dirty="0">
                <a:solidFill>
                  <a:srgbClr val="000000"/>
                </a:solidFill>
              </a:rPr>
              <a:t>Precis</a:t>
            </a:r>
            <a:r>
              <a:rPr lang="pt-BR" sz="1200" kern="0" dirty="0">
                <a:solidFill>
                  <a:srgbClr val="000000"/>
                </a:solidFill>
              </a:rPr>
              <a:t>o d</a:t>
            </a:r>
            <a:r>
              <a:rPr lang="pt-BR" sz="1200" kern="0" baseline="0" dirty="0">
                <a:solidFill>
                  <a:srgbClr val="000000"/>
                </a:solidFill>
              </a:rPr>
              <a:t>ar prioridade</a:t>
            </a:r>
            <a:r>
              <a:rPr lang="pt-BR" sz="1200" kern="0" dirty="0">
                <a:solidFill>
                  <a:srgbClr val="000000"/>
                </a:solidFill>
              </a:rPr>
              <a:t> em alta Acurácia ? Sim, por exemplo dados médicos, diagnóstico precisa ser correto. 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dirty="0">
                <a:solidFill>
                  <a:srgbClr val="000000"/>
                </a:solidFill>
              </a:rPr>
              <a:t>Possuo uma alta quantidade de dados anotados ? Sim. 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dirty="0">
                <a:solidFill>
                  <a:srgbClr val="000000"/>
                </a:solidFill>
              </a:rPr>
              <a:t>Estou em um projeto com tempo limitado ( &lt; 2 semanas) ? Não, porque demora muito mais para treinar o modelo.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dirty="0">
                <a:solidFill>
                  <a:srgbClr val="000000"/>
                </a:solidFill>
              </a:rPr>
              <a:t>Possuo dados com características complexas ? Necessário teste com as duas técnicas (</a:t>
            </a:r>
            <a:r>
              <a:rPr lang="pt-BR" sz="1200" kern="0" dirty="0" err="1">
                <a:solidFill>
                  <a:srgbClr val="000000"/>
                </a:solidFill>
              </a:rPr>
              <a:t>Machine</a:t>
            </a:r>
            <a:r>
              <a:rPr lang="pt-BR" sz="1200" kern="0" dirty="0">
                <a:solidFill>
                  <a:srgbClr val="000000"/>
                </a:solidFill>
              </a:rPr>
              <a:t> ou </a:t>
            </a:r>
            <a:r>
              <a:rPr lang="pt-BR" sz="1200" kern="0" dirty="0" err="1">
                <a:solidFill>
                  <a:srgbClr val="000000"/>
                </a:solidFill>
              </a:rPr>
              <a:t>Deep</a:t>
            </a:r>
            <a:r>
              <a:rPr lang="pt-BR" sz="1200" kern="0" dirty="0">
                <a:solidFill>
                  <a:srgbClr val="000000"/>
                </a:solidFill>
              </a:rPr>
              <a:t>), se for muito mais complexa devo usar</a:t>
            </a:r>
          </a:p>
          <a:p>
            <a:pPr lvl="1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1200" kern="0" dirty="0" err="1">
                <a:solidFill>
                  <a:srgbClr val="000000"/>
                </a:solidFill>
              </a:rPr>
              <a:t>Deep</a:t>
            </a:r>
            <a:r>
              <a:rPr lang="pt-BR" sz="1200" kern="0" dirty="0">
                <a:solidFill>
                  <a:srgbClr val="000000"/>
                </a:solidFill>
              </a:rPr>
              <a:t> </a:t>
            </a:r>
            <a:r>
              <a:rPr lang="pt-BR" sz="1200" kern="0" dirty="0" err="1">
                <a:solidFill>
                  <a:srgbClr val="000000"/>
                </a:solidFill>
              </a:rPr>
              <a:t>learning</a:t>
            </a:r>
            <a:r>
              <a:rPr lang="pt-BR" sz="1200" kern="0" dirty="0">
                <a:solidFill>
                  <a:srgbClr val="000000"/>
                </a:solidFill>
              </a:rPr>
              <a:t>.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dirty="0">
                <a:solidFill>
                  <a:srgbClr val="000000"/>
                </a:solidFill>
              </a:rPr>
              <a:t>Necessário pré-processamento dos dados (dados não estruturados ) ? Não, porque não são dados estruturados, como imagens. </a:t>
            </a: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kern="0" dirty="0">
                <a:solidFill>
                  <a:srgbClr val="000000"/>
                </a:solidFill>
              </a:rPr>
              <a:t>Aplicação Médica utilizando Imagens de Ressonância Magnética para diagnóstico de uma doença ? Sim. </a:t>
            </a:r>
          </a:p>
          <a:p>
            <a:pPr lvl="1" fontAlgn="auto">
              <a:spcBef>
                <a:spcPts val="500"/>
              </a:spcBef>
              <a:spcAft>
                <a:spcPts val="0"/>
              </a:spcAft>
            </a:pPr>
            <a:endParaRPr lang="pt-BR" sz="1200" kern="0" dirty="0">
              <a:solidFill>
                <a:srgbClr val="000000"/>
              </a:solidFill>
            </a:endParaRPr>
          </a:p>
          <a:p>
            <a:pPr lvl="1" fontAlgn="auto">
              <a:spcBef>
                <a:spcPts val="500"/>
              </a:spcBef>
              <a:spcAft>
                <a:spcPts val="0"/>
              </a:spcAft>
            </a:pPr>
            <a:endParaRPr lang="pt-BR" sz="1200" kern="0" dirty="0">
              <a:solidFill>
                <a:srgbClr val="000000"/>
              </a:solidFill>
            </a:endParaRPr>
          </a:p>
          <a:p>
            <a:pPr lvl="1" fontAlgn="auto">
              <a:spcBef>
                <a:spcPts val="500"/>
              </a:spcBef>
              <a:spcAft>
                <a:spcPts val="0"/>
              </a:spcAft>
            </a:pPr>
            <a:endParaRPr lang="pt-BR" sz="1200" kern="0" dirty="0">
              <a:solidFill>
                <a:srgbClr val="000000"/>
              </a:solidFill>
            </a:endParaRPr>
          </a:p>
          <a:p>
            <a:pPr lvl="1" fontAlgn="auto">
              <a:spcBef>
                <a:spcPts val="500"/>
              </a:spcBef>
              <a:spcAft>
                <a:spcPts val="0"/>
              </a:spcAft>
            </a:pPr>
            <a:endParaRPr lang="pt-BR" sz="1200" kern="0" dirty="0">
              <a:solidFill>
                <a:srgbClr val="000000"/>
              </a:solidFill>
            </a:endParaRPr>
          </a:p>
          <a:p>
            <a:pPr marL="696887" lvl="1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200" kern="0" dirty="0">
              <a:solidFill>
                <a:srgbClr val="000000"/>
              </a:solidFill>
            </a:endParaRPr>
          </a:p>
          <a:p>
            <a:pPr marL="696887" lvl="1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BR" kern="0" dirty="0">
              <a:solidFill>
                <a:srgbClr val="000000"/>
              </a:solidFill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3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Aplicações</a:t>
            </a:r>
            <a:r>
              <a:rPr lang="en-US" sz="2200" dirty="0">
                <a:solidFill>
                  <a:srgbClr val="525F6B"/>
                </a:solidFill>
              </a:rPr>
              <a:t> I.A. Bosch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 to Artificial Intelligence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66700" y="1142957"/>
            <a:ext cx="3410361" cy="2142332"/>
            <a:chOff x="266700" y="3391445"/>
            <a:chExt cx="3410361" cy="2142332"/>
          </a:xfrm>
        </p:grpSpPr>
        <p:grpSp>
          <p:nvGrpSpPr>
            <p:cNvPr id="26" name="Group 25"/>
            <p:cNvGrpSpPr/>
            <p:nvPr/>
          </p:nvGrpSpPr>
          <p:grpSpPr>
            <a:xfrm>
              <a:off x="266700" y="3391445"/>
              <a:ext cx="3410361" cy="2142332"/>
              <a:chOff x="266700" y="3391445"/>
              <a:chExt cx="3410361" cy="214233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66700" y="3391445"/>
                <a:ext cx="3410361" cy="204746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33" name="CaixaDeTexto 42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2006868" y="3426268"/>
                <a:ext cx="1639656" cy="279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defTabSz="822686">
                  <a:spcBef>
                    <a:spcPts val="0"/>
                  </a:spcBef>
                </a:pPr>
                <a:r>
                  <a:rPr lang="en-US" sz="1100" kern="0" dirty="0">
                    <a:latin typeface="+mj-lt"/>
                  </a:rPr>
                  <a:t>License Plate Recognition</a:t>
                </a:r>
              </a:p>
            </p:txBody>
          </p:sp>
          <p:sp>
            <p:nvSpPr>
              <p:cNvPr id="34" name="CaixaDeTexto 42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2005417" y="3740140"/>
                <a:ext cx="1605685" cy="1480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just">
                  <a:spcBef>
                    <a:spcPts val="0"/>
                  </a:spcBef>
                </a:pP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Você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já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precisou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reconhecer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uma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placa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de um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carro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?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Ou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controlar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quem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tem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permissão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de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entrar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ou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não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em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um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prédio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? O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projeto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LPR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pode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resolver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isso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!</a:t>
                </a:r>
              </a:p>
              <a:p>
                <a:pPr>
                  <a:spcBef>
                    <a:spcPts val="0"/>
                  </a:spcBef>
                </a:pPr>
                <a:endParaRPr lang="en-US" sz="10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sz="800" i="1" kern="0" dirty="0" err="1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Criador</a:t>
                </a:r>
                <a:r>
                  <a:rPr lang="en-US" sz="800" i="1" kern="0" dirty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: Fort Knox (BT)</a:t>
                </a:r>
              </a:p>
              <a:p>
                <a:pPr defTabSz="822686">
                  <a:spcBef>
                    <a:spcPts val="0"/>
                  </a:spcBef>
                </a:pPr>
                <a:endParaRPr lang="en-US" sz="10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6" name="CaixaDeTexto 42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336648" y="5293077"/>
                <a:ext cx="244606" cy="24070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defTabSz="822686">
                  <a:spcBef>
                    <a:spcPts val="0"/>
                  </a:spcBef>
                </a:pPr>
                <a:r>
                  <a:rPr lang="en-US" sz="800" i="1" kern="0" dirty="0" err="1">
                    <a:solidFill>
                      <a:schemeClr val="bg1"/>
                    </a:solidFill>
                    <a:latin typeface="Aspen Extralight" panose="020B0300000000020000" pitchFamily="34" charset="0"/>
                  </a:rPr>
                  <a:t>IoT</a:t>
                </a:r>
                <a:endParaRPr lang="en-US" sz="800" i="1" kern="0" dirty="0">
                  <a:solidFill>
                    <a:schemeClr val="bg1"/>
                  </a:solidFill>
                  <a:latin typeface="Aspen Extralight" panose="020B0300000000020000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36648" y="3489136"/>
              <a:ext cx="1605618" cy="1719461"/>
              <a:chOff x="351162" y="3476293"/>
              <a:chExt cx="1605618" cy="1719461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51162" y="3476293"/>
                <a:ext cx="1605618" cy="1719461"/>
                <a:chOff x="4162247" y="2880211"/>
                <a:chExt cx="1605618" cy="1719461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606"/>
                <a:stretch/>
              </p:blipFill>
              <p:spPr>
                <a:xfrm>
                  <a:off x="4162247" y="2880211"/>
                  <a:ext cx="1605618" cy="1719461"/>
                </a:xfrm>
                <a:prstGeom prst="rect">
                  <a:avLst/>
                </a:prstGeom>
              </p:spPr>
            </p:pic>
            <p:sp>
              <p:nvSpPr>
                <p:cNvPr id="31" name="Rectangle 30"/>
                <p:cNvSpPr/>
                <p:nvPr/>
              </p:nvSpPr>
              <p:spPr>
                <a:xfrm>
                  <a:off x="5074672" y="4107051"/>
                  <a:ext cx="558962" cy="209227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" name="Rectangle 28"/>
              <p:cNvSpPr/>
              <p:nvPr/>
            </p:nvSpPr>
            <p:spPr>
              <a:xfrm>
                <a:off x="659311" y="4434888"/>
                <a:ext cx="278336" cy="129364"/>
              </a:xfrm>
              <a:prstGeom prst="rect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37" name="CaixaDeTexto 42"/>
          <p:cNvSpPr txBox="1"/>
          <p:nvPr>
            <p:custDataLst>
              <p:tags r:id="rId1"/>
            </p:custDataLst>
          </p:nvPr>
        </p:nvSpPr>
        <p:spPr>
          <a:xfrm>
            <a:off x="622507" y="3044589"/>
            <a:ext cx="244606" cy="2407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AI</a:t>
            </a:r>
          </a:p>
        </p:txBody>
      </p:sp>
      <p:sp>
        <p:nvSpPr>
          <p:cNvPr id="38" name="CaixaDeTexto 42"/>
          <p:cNvSpPr txBox="1"/>
          <p:nvPr>
            <p:custDataLst>
              <p:tags r:id="rId2"/>
            </p:custDataLst>
          </p:nvPr>
        </p:nvSpPr>
        <p:spPr>
          <a:xfrm>
            <a:off x="905270" y="3044588"/>
            <a:ext cx="433941" cy="2407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Mobility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798723" y="3391445"/>
            <a:ext cx="3410361" cy="2179317"/>
            <a:chOff x="266700" y="3391445"/>
            <a:chExt cx="3410361" cy="2179317"/>
          </a:xfrm>
        </p:grpSpPr>
        <p:sp>
          <p:nvSpPr>
            <p:cNvPr id="40" name="Rectangle 39"/>
            <p:cNvSpPr/>
            <p:nvPr/>
          </p:nvSpPr>
          <p:spPr>
            <a:xfrm>
              <a:off x="266700" y="3391445"/>
              <a:ext cx="3410361" cy="204746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2" name="CaixaDeTexto 42"/>
            <p:cNvSpPr txBox="1"/>
            <p:nvPr>
              <p:custDataLst>
                <p:tags r:id="rId26"/>
              </p:custDataLst>
            </p:nvPr>
          </p:nvSpPr>
          <p:spPr>
            <a:xfrm>
              <a:off x="339119" y="5330062"/>
              <a:ext cx="244606" cy="2407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822686">
                <a:spcBef>
                  <a:spcPts val="0"/>
                </a:spcBef>
              </a:pPr>
              <a:r>
                <a:rPr lang="en-US" sz="800" i="1" kern="0" dirty="0" err="1">
                  <a:solidFill>
                    <a:schemeClr val="bg1"/>
                  </a:solidFill>
                  <a:latin typeface="Aspen Extralight" panose="020B0300000000020000" pitchFamily="34" charset="0"/>
                </a:rPr>
                <a:t>IoT</a:t>
              </a:r>
              <a:endPara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403478" y="3391445"/>
            <a:ext cx="3410361" cy="2179081"/>
            <a:chOff x="266700" y="3391445"/>
            <a:chExt cx="3410361" cy="2179081"/>
          </a:xfrm>
        </p:grpSpPr>
        <p:sp>
          <p:nvSpPr>
            <p:cNvPr id="44" name="Rectangle 43"/>
            <p:cNvSpPr/>
            <p:nvPr/>
          </p:nvSpPr>
          <p:spPr>
            <a:xfrm>
              <a:off x="266700" y="3391445"/>
              <a:ext cx="3410361" cy="204746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6" name="CaixaDeTexto 42"/>
            <p:cNvSpPr txBox="1"/>
            <p:nvPr>
              <p:custDataLst>
                <p:tags r:id="rId25"/>
              </p:custDataLst>
            </p:nvPr>
          </p:nvSpPr>
          <p:spPr>
            <a:xfrm>
              <a:off x="333572" y="5329826"/>
              <a:ext cx="244606" cy="2407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822686">
                <a:spcBef>
                  <a:spcPts val="0"/>
                </a:spcBef>
              </a:pPr>
              <a:r>
                <a:rPr lang="en-US" sz="800" i="1" kern="0" dirty="0" err="1">
                  <a:solidFill>
                    <a:schemeClr val="bg1"/>
                  </a:solidFill>
                  <a:latin typeface="Aspen Extralight" panose="020B0300000000020000" pitchFamily="34" charset="0"/>
                </a:rPr>
                <a:t>IoT</a:t>
              </a:r>
              <a:endPara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endParaRPr>
            </a:p>
          </p:txBody>
        </p:sp>
      </p:grpSp>
      <p:sp>
        <p:nvSpPr>
          <p:cNvPr id="47" name="CaixaDeTexto 42"/>
          <p:cNvSpPr txBox="1"/>
          <p:nvPr>
            <p:custDataLst>
              <p:tags r:id="rId3"/>
            </p:custDataLst>
          </p:nvPr>
        </p:nvSpPr>
        <p:spPr>
          <a:xfrm>
            <a:off x="5551038" y="3426268"/>
            <a:ext cx="1639656" cy="279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822686">
              <a:spcBef>
                <a:spcPts val="0"/>
              </a:spcBef>
            </a:pPr>
            <a:r>
              <a:rPr lang="en-US" sz="1100" kern="0" dirty="0" err="1">
                <a:latin typeface="+mj-lt"/>
              </a:rPr>
              <a:t>Identtire</a:t>
            </a:r>
            <a:endParaRPr lang="en-US" sz="1100" kern="0" dirty="0">
              <a:latin typeface="+mj-lt"/>
            </a:endParaRPr>
          </a:p>
        </p:txBody>
      </p:sp>
      <p:sp>
        <p:nvSpPr>
          <p:cNvPr id="48" name="CaixaDeTexto 42"/>
          <p:cNvSpPr txBox="1"/>
          <p:nvPr>
            <p:custDataLst>
              <p:tags r:id="rId4"/>
            </p:custDataLst>
          </p:nvPr>
        </p:nvSpPr>
        <p:spPr>
          <a:xfrm>
            <a:off x="5549587" y="3740140"/>
            <a:ext cx="1605685" cy="14071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de-DE"/>
            </a:defPPr>
            <a:lvl1pPr>
              <a:spcBef>
                <a:spcPts val="0"/>
              </a:spcBef>
              <a:defRPr sz="1000" kern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</a:lstStyle>
          <a:p>
            <a:pPr algn="just"/>
            <a:r>
              <a:rPr lang="en-US" sz="900" dirty="0" err="1"/>
              <a:t>Aplicativo</a:t>
            </a:r>
            <a:r>
              <a:rPr lang="en-US" sz="900" dirty="0"/>
              <a:t> com </a:t>
            </a:r>
            <a:r>
              <a:rPr lang="en-US" sz="900" dirty="0" err="1"/>
              <a:t>visão</a:t>
            </a:r>
            <a:r>
              <a:rPr lang="en-US" sz="900" dirty="0"/>
              <a:t> </a:t>
            </a:r>
            <a:r>
              <a:rPr lang="en-US" sz="900" dirty="0" err="1"/>
              <a:t>computacional</a:t>
            </a:r>
            <a:r>
              <a:rPr lang="en-US" sz="900" dirty="0"/>
              <a:t> </a:t>
            </a:r>
            <a:r>
              <a:rPr lang="en-US" sz="900" dirty="0" err="1"/>
              <a:t>usado</a:t>
            </a:r>
            <a:r>
              <a:rPr lang="en-US" sz="900" dirty="0"/>
              <a:t> para </a:t>
            </a:r>
            <a:r>
              <a:rPr lang="en-US" sz="900" dirty="0" err="1"/>
              <a:t>estimar</a:t>
            </a:r>
            <a:r>
              <a:rPr lang="en-US" sz="900" dirty="0"/>
              <a:t> a </a:t>
            </a:r>
            <a:r>
              <a:rPr lang="en-US" sz="900" dirty="0" err="1"/>
              <a:t>altura</a:t>
            </a:r>
            <a:r>
              <a:rPr lang="en-US" sz="900" dirty="0"/>
              <a:t> de </a:t>
            </a:r>
            <a:r>
              <a:rPr lang="en-US" sz="900" dirty="0" err="1"/>
              <a:t>cada</a:t>
            </a:r>
            <a:r>
              <a:rPr lang="en-US" sz="900" dirty="0"/>
              <a:t> </a:t>
            </a:r>
            <a:r>
              <a:rPr lang="en-US" sz="900" dirty="0" err="1"/>
              <a:t>pneu</a:t>
            </a:r>
            <a:r>
              <a:rPr lang="en-US" sz="900" dirty="0"/>
              <a:t> de </a:t>
            </a:r>
            <a:r>
              <a:rPr lang="en-US" sz="900" dirty="0" err="1"/>
              <a:t>caminhão</a:t>
            </a:r>
            <a:r>
              <a:rPr lang="en-US" sz="900" dirty="0"/>
              <a:t>, </a:t>
            </a:r>
            <a:r>
              <a:rPr lang="en-US" sz="900" dirty="0" err="1"/>
              <a:t>gerando</a:t>
            </a:r>
            <a:r>
              <a:rPr lang="en-US" sz="900" dirty="0"/>
              <a:t> </a:t>
            </a:r>
            <a:r>
              <a:rPr lang="en-US" sz="900" dirty="0" err="1"/>
              <a:t>relatórios</a:t>
            </a:r>
            <a:r>
              <a:rPr lang="en-US" sz="900" dirty="0"/>
              <a:t> que </a:t>
            </a:r>
            <a:r>
              <a:rPr lang="en-US" sz="900" dirty="0" err="1"/>
              <a:t>mostram</a:t>
            </a:r>
            <a:r>
              <a:rPr lang="en-US" sz="900" dirty="0"/>
              <a:t> a </a:t>
            </a:r>
            <a:r>
              <a:rPr lang="en-US" sz="900" dirty="0" err="1"/>
              <a:t>melhor</a:t>
            </a:r>
            <a:r>
              <a:rPr lang="en-US" sz="900" dirty="0"/>
              <a:t> </a:t>
            </a:r>
            <a:r>
              <a:rPr lang="en-US" sz="900" dirty="0" err="1"/>
              <a:t>posição</a:t>
            </a:r>
            <a:r>
              <a:rPr lang="en-US" sz="900" dirty="0"/>
              <a:t>, </a:t>
            </a:r>
            <a:r>
              <a:rPr lang="en-US" sz="900" dirty="0" err="1"/>
              <a:t>pressão</a:t>
            </a:r>
            <a:r>
              <a:rPr lang="en-US" sz="900" dirty="0"/>
              <a:t> e/</a:t>
            </a:r>
            <a:r>
              <a:rPr lang="en-US" sz="900" dirty="0" err="1"/>
              <a:t>ou</a:t>
            </a:r>
            <a:r>
              <a:rPr lang="en-US" sz="900" dirty="0"/>
              <a:t>  </a:t>
            </a:r>
            <a:r>
              <a:rPr lang="en-US" sz="900" dirty="0" err="1"/>
              <a:t>problemas</a:t>
            </a:r>
            <a:r>
              <a:rPr lang="en-US" sz="900" dirty="0"/>
              <a:t> com o </a:t>
            </a:r>
            <a:r>
              <a:rPr lang="en-US" sz="900" dirty="0" err="1"/>
              <a:t>pneu</a:t>
            </a:r>
            <a:r>
              <a:rPr lang="en-US" sz="900" dirty="0"/>
              <a:t>.</a:t>
            </a:r>
          </a:p>
          <a:p>
            <a:pPr algn="just"/>
            <a:endParaRPr lang="en-US" sz="800" i="1" dirty="0">
              <a:solidFill>
                <a:schemeClr val="accent3">
                  <a:lumMod val="75000"/>
                </a:schemeClr>
              </a:solidFill>
            </a:endParaRPr>
          </a:p>
          <a:p>
            <a:pPr algn="just"/>
            <a:r>
              <a:rPr lang="en-US" sz="800" i="1" dirty="0" err="1">
                <a:solidFill>
                  <a:schemeClr val="accent3">
                    <a:lumMod val="75000"/>
                  </a:schemeClr>
                </a:solidFill>
              </a:rPr>
              <a:t>Criador</a:t>
            </a:r>
            <a:r>
              <a:rPr lang="en-US" sz="800" i="1" dirty="0">
                <a:solidFill>
                  <a:schemeClr val="accent3">
                    <a:lumMod val="75000"/>
                  </a:schemeClr>
                </a:solidFill>
              </a:rPr>
              <a:t>: Fleet (CVO)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97"/>
          <a:stretch/>
        </p:blipFill>
        <p:spPr>
          <a:xfrm>
            <a:off x="3866806" y="3488305"/>
            <a:ext cx="1598191" cy="1721122"/>
          </a:xfrm>
          <a:prstGeom prst="rect">
            <a:avLst/>
          </a:prstGeom>
        </p:spPr>
      </p:pic>
      <p:sp>
        <p:nvSpPr>
          <p:cNvPr id="50" name="CaixaDeTexto 42"/>
          <p:cNvSpPr txBox="1"/>
          <p:nvPr>
            <p:custDataLst>
              <p:tags r:id="rId5"/>
            </p:custDataLst>
          </p:nvPr>
        </p:nvSpPr>
        <p:spPr>
          <a:xfrm>
            <a:off x="9150443" y="3472798"/>
            <a:ext cx="1639656" cy="279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822686">
              <a:spcBef>
                <a:spcPts val="0"/>
              </a:spcBef>
            </a:pPr>
            <a:r>
              <a:rPr lang="en-US" sz="1100" kern="0" dirty="0" err="1">
                <a:latin typeface="+mj-lt"/>
              </a:rPr>
              <a:t>SweetCut</a:t>
            </a:r>
            <a:endParaRPr lang="en-US" sz="1100" kern="0" dirty="0">
              <a:latin typeface="+mj-lt"/>
            </a:endParaRPr>
          </a:p>
        </p:txBody>
      </p:sp>
      <p:sp>
        <p:nvSpPr>
          <p:cNvPr id="51" name="CaixaDeTexto 42"/>
          <p:cNvSpPr txBox="1"/>
          <p:nvPr>
            <p:custDataLst>
              <p:tags r:id="rId6"/>
            </p:custDataLst>
          </p:nvPr>
        </p:nvSpPr>
        <p:spPr>
          <a:xfrm>
            <a:off x="9148992" y="3786670"/>
            <a:ext cx="1605685" cy="14071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de-DE"/>
            </a:defPPr>
            <a:lvl1pPr>
              <a:spcBef>
                <a:spcPts val="0"/>
              </a:spcBef>
              <a:defRPr sz="1000" kern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</a:lstStyle>
          <a:p>
            <a:pPr algn="just"/>
            <a:r>
              <a:rPr lang="en-US" sz="900" dirty="0"/>
              <a:t>A </a:t>
            </a:r>
            <a:r>
              <a:rPr lang="en-US" sz="900" dirty="0" err="1"/>
              <a:t>qualidade</a:t>
            </a:r>
            <a:r>
              <a:rPr lang="en-US" sz="900" dirty="0"/>
              <a:t> da </a:t>
            </a:r>
            <a:r>
              <a:rPr lang="en-US" sz="900" dirty="0" err="1"/>
              <a:t>colheita</a:t>
            </a:r>
            <a:r>
              <a:rPr lang="en-US" sz="900" dirty="0"/>
              <a:t> de </a:t>
            </a:r>
            <a:r>
              <a:rPr lang="en-US" sz="900" dirty="0" err="1"/>
              <a:t>cana</a:t>
            </a:r>
            <a:r>
              <a:rPr lang="en-US" sz="900" dirty="0"/>
              <a:t> de </a:t>
            </a:r>
            <a:r>
              <a:rPr lang="en-US" sz="900" dirty="0" err="1"/>
              <a:t>açúcar</a:t>
            </a:r>
            <a:r>
              <a:rPr lang="en-US" sz="900" dirty="0"/>
              <a:t> </a:t>
            </a:r>
            <a:r>
              <a:rPr lang="en-US" sz="900" dirty="0" err="1"/>
              <a:t>pode</a:t>
            </a:r>
            <a:r>
              <a:rPr lang="en-US" sz="900" dirty="0"/>
              <a:t> </a:t>
            </a:r>
            <a:r>
              <a:rPr lang="en-US" sz="900" dirty="0" err="1"/>
              <a:t>ser</a:t>
            </a:r>
            <a:r>
              <a:rPr lang="en-US" sz="900" dirty="0"/>
              <a:t> </a:t>
            </a:r>
            <a:r>
              <a:rPr lang="en-US" sz="900" dirty="0" err="1"/>
              <a:t>mensurada</a:t>
            </a:r>
            <a:r>
              <a:rPr lang="en-US" sz="900" dirty="0"/>
              <a:t> </a:t>
            </a:r>
            <a:r>
              <a:rPr lang="en-US" sz="900" dirty="0" err="1"/>
              <a:t>contando</a:t>
            </a:r>
            <a:r>
              <a:rPr lang="en-US" sz="900" dirty="0"/>
              <a:t> </a:t>
            </a:r>
            <a:r>
              <a:rPr lang="en-US" sz="900" dirty="0" err="1"/>
              <a:t>quantos</a:t>
            </a:r>
            <a:r>
              <a:rPr lang="en-US" sz="900" dirty="0"/>
              <a:t> </a:t>
            </a:r>
            <a:r>
              <a:rPr lang="en-US" sz="900" dirty="0" err="1"/>
              <a:t>ramos</a:t>
            </a:r>
            <a:r>
              <a:rPr lang="en-US" sz="900" dirty="0"/>
              <a:t> </a:t>
            </a:r>
            <a:r>
              <a:rPr lang="en-US" sz="900" dirty="0" err="1"/>
              <a:t>foram</a:t>
            </a:r>
            <a:r>
              <a:rPr lang="en-US" sz="900" dirty="0"/>
              <a:t> </a:t>
            </a:r>
            <a:r>
              <a:rPr lang="en-US" sz="900" dirty="0" err="1"/>
              <a:t>tirados</a:t>
            </a:r>
            <a:r>
              <a:rPr lang="en-US" sz="900" dirty="0"/>
              <a:t> do solo </a:t>
            </a:r>
            <a:r>
              <a:rPr lang="en-US" sz="900" dirty="0" err="1"/>
              <a:t>sem</a:t>
            </a:r>
            <a:r>
              <a:rPr lang="en-US" sz="900" dirty="0"/>
              <a:t> a </a:t>
            </a:r>
            <a:r>
              <a:rPr lang="en-US" sz="900" dirty="0" err="1"/>
              <a:t>raiz</a:t>
            </a:r>
            <a:r>
              <a:rPr lang="en-US" sz="900" dirty="0"/>
              <a:t>. Pela camera e </a:t>
            </a:r>
            <a:r>
              <a:rPr lang="en-US" sz="900" dirty="0" err="1"/>
              <a:t>técnicas</a:t>
            </a:r>
            <a:r>
              <a:rPr lang="en-US" sz="900" dirty="0"/>
              <a:t> de </a:t>
            </a:r>
            <a:r>
              <a:rPr lang="en-US" sz="900" dirty="0" err="1"/>
              <a:t>visão</a:t>
            </a:r>
            <a:r>
              <a:rPr lang="en-US" sz="900" dirty="0"/>
              <a:t> </a:t>
            </a:r>
            <a:r>
              <a:rPr lang="en-US" sz="900" dirty="0" err="1"/>
              <a:t>computacional</a:t>
            </a:r>
            <a:r>
              <a:rPr lang="en-US" sz="900" dirty="0"/>
              <a:t> </a:t>
            </a:r>
            <a:r>
              <a:rPr lang="en-US" sz="900" dirty="0" err="1"/>
              <a:t>nós</a:t>
            </a:r>
            <a:r>
              <a:rPr lang="en-US" sz="900" dirty="0"/>
              <a:t> </a:t>
            </a:r>
            <a:r>
              <a:rPr lang="en-US" sz="900" dirty="0" err="1"/>
              <a:t>podemos</a:t>
            </a:r>
            <a:r>
              <a:rPr lang="en-US" sz="900" dirty="0"/>
              <a:t> </a:t>
            </a:r>
            <a:r>
              <a:rPr lang="en-US" sz="900" dirty="0" err="1"/>
              <a:t>gerar</a:t>
            </a:r>
            <a:r>
              <a:rPr lang="en-US" sz="900" dirty="0"/>
              <a:t> </a:t>
            </a:r>
            <a:r>
              <a:rPr lang="en-US" sz="900" dirty="0" err="1"/>
              <a:t>quão</a:t>
            </a:r>
            <a:r>
              <a:rPr lang="en-US" sz="900" dirty="0"/>
              <a:t> </a:t>
            </a:r>
            <a:r>
              <a:rPr lang="en-US" sz="900" dirty="0" err="1"/>
              <a:t>bom</a:t>
            </a:r>
            <a:r>
              <a:rPr lang="en-US" sz="900" dirty="0"/>
              <a:t> </a:t>
            </a:r>
            <a:r>
              <a:rPr lang="en-US" sz="900" dirty="0" err="1"/>
              <a:t>foi</a:t>
            </a:r>
            <a:r>
              <a:rPr lang="en-US" sz="900" dirty="0"/>
              <a:t> a </a:t>
            </a:r>
            <a:r>
              <a:rPr lang="en-US" sz="900" dirty="0" err="1"/>
              <a:t>colher</a:t>
            </a:r>
            <a:r>
              <a:rPr lang="en-US" sz="900" dirty="0"/>
              <a:t>.</a:t>
            </a:r>
          </a:p>
          <a:p>
            <a:pPr algn="just"/>
            <a:endParaRPr lang="en-US" sz="800" i="1" dirty="0">
              <a:solidFill>
                <a:schemeClr val="accent3">
                  <a:lumMod val="75000"/>
                </a:schemeClr>
              </a:solidFill>
            </a:endParaRPr>
          </a:p>
          <a:p>
            <a:pPr algn="just"/>
            <a:r>
              <a:rPr lang="en-US" sz="800" i="1" dirty="0" err="1">
                <a:solidFill>
                  <a:schemeClr val="accent3">
                    <a:lumMod val="75000"/>
                  </a:schemeClr>
                </a:solidFill>
              </a:rPr>
              <a:t>Criador</a:t>
            </a:r>
            <a:r>
              <a:rPr lang="en-US" sz="800" i="1" dirty="0">
                <a:solidFill>
                  <a:schemeClr val="accent3">
                    <a:lumMod val="75000"/>
                  </a:schemeClr>
                </a:solidFill>
              </a:rPr>
              <a:t>: Farmer (CVO)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91"/>
          <a:stretch/>
        </p:blipFill>
        <p:spPr>
          <a:xfrm>
            <a:off x="7485342" y="3472243"/>
            <a:ext cx="1604488" cy="1709129"/>
          </a:xfrm>
          <a:prstGeom prst="rect">
            <a:avLst/>
          </a:prstGeom>
        </p:spPr>
      </p:pic>
      <p:sp>
        <p:nvSpPr>
          <p:cNvPr id="53" name="CaixaDeTexto 42"/>
          <p:cNvSpPr txBox="1"/>
          <p:nvPr>
            <p:custDataLst>
              <p:tags r:id="rId7"/>
            </p:custDataLst>
          </p:nvPr>
        </p:nvSpPr>
        <p:spPr>
          <a:xfrm>
            <a:off x="4148487" y="5326983"/>
            <a:ext cx="244606" cy="2407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AI</a:t>
            </a:r>
          </a:p>
        </p:txBody>
      </p:sp>
      <p:sp>
        <p:nvSpPr>
          <p:cNvPr id="54" name="CaixaDeTexto 42"/>
          <p:cNvSpPr txBox="1"/>
          <p:nvPr>
            <p:custDataLst>
              <p:tags r:id="rId8"/>
            </p:custDataLst>
          </p:nvPr>
        </p:nvSpPr>
        <p:spPr>
          <a:xfrm>
            <a:off x="7756088" y="5335624"/>
            <a:ext cx="244606" cy="2407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AI</a:t>
            </a:r>
          </a:p>
        </p:txBody>
      </p:sp>
      <p:sp>
        <p:nvSpPr>
          <p:cNvPr id="56" name="CaixaDeTexto 42"/>
          <p:cNvSpPr txBox="1"/>
          <p:nvPr>
            <p:custDataLst>
              <p:tags r:id="rId9"/>
            </p:custDataLst>
          </p:nvPr>
        </p:nvSpPr>
        <p:spPr>
          <a:xfrm>
            <a:off x="4425832" y="5329826"/>
            <a:ext cx="433941" cy="2407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Mobility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7403478" y="1142957"/>
            <a:ext cx="3410361" cy="2047468"/>
            <a:chOff x="266700" y="3391445"/>
            <a:chExt cx="3410361" cy="2047468"/>
          </a:xfrm>
        </p:grpSpPr>
        <p:sp>
          <p:nvSpPr>
            <p:cNvPr id="58" name="Rectangle 57"/>
            <p:cNvSpPr/>
            <p:nvPr/>
          </p:nvSpPr>
          <p:spPr>
            <a:xfrm>
              <a:off x="266700" y="3391445"/>
              <a:ext cx="3410361" cy="204746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9" name="CaixaDeTexto 42"/>
            <p:cNvSpPr txBox="1"/>
            <p:nvPr>
              <p:custDataLst>
                <p:tags r:id="rId23"/>
              </p:custDataLst>
            </p:nvPr>
          </p:nvSpPr>
          <p:spPr>
            <a:xfrm>
              <a:off x="2006868" y="3426268"/>
              <a:ext cx="1639656" cy="2790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de-DE"/>
              </a:defPPr>
              <a:lvl1pPr defTabSz="822686">
                <a:spcBef>
                  <a:spcPts val="0"/>
                </a:spcBef>
                <a:defRPr sz="1100" kern="0">
                  <a:latin typeface="+mj-lt"/>
                </a:defRPr>
              </a:lvl1pPr>
            </a:lstStyle>
            <a:p>
              <a:r>
                <a:rPr lang="en-US" dirty="0"/>
                <a:t>Livestock</a:t>
              </a:r>
            </a:p>
          </p:txBody>
        </p:sp>
        <p:sp>
          <p:nvSpPr>
            <p:cNvPr id="60" name="CaixaDeTexto 42"/>
            <p:cNvSpPr txBox="1"/>
            <p:nvPr>
              <p:custDataLst>
                <p:tags r:id="rId24"/>
              </p:custDataLst>
            </p:nvPr>
          </p:nvSpPr>
          <p:spPr>
            <a:xfrm>
              <a:off x="2012213" y="3749444"/>
              <a:ext cx="1664848" cy="1480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de-DE"/>
              </a:defPPr>
              <a:lvl1pPr>
                <a:spcBef>
                  <a:spcPts val="0"/>
                </a:spcBef>
                <a:defRPr sz="900" kern="0">
                  <a:solidFill>
                    <a:schemeClr val="accent3">
                      <a:lumMod val="50000"/>
                    </a:schemeClr>
                  </a:solidFill>
                  <a:latin typeface="+mj-lt"/>
                </a:defRPr>
              </a:lvl1pPr>
            </a:lstStyle>
            <a:p>
              <a:pPr algn="just"/>
              <a:r>
                <a:rPr lang="en-US" dirty="0" err="1"/>
                <a:t>Tecnologia</a:t>
              </a:r>
              <a:r>
                <a:rPr lang="en-US" dirty="0"/>
                <a:t> </a:t>
              </a:r>
              <a:r>
                <a:rPr lang="en-US" dirty="0" err="1"/>
                <a:t>desenvolvida</a:t>
              </a:r>
              <a:r>
                <a:rPr lang="en-US" dirty="0"/>
                <a:t> para </a:t>
              </a:r>
              <a:r>
                <a:rPr lang="en-US" dirty="0" err="1"/>
                <a:t>pesar</a:t>
              </a:r>
              <a:r>
                <a:rPr lang="en-US" dirty="0"/>
                <a:t> </a:t>
              </a:r>
              <a:r>
                <a:rPr lang="en-US" dirty="0" err="1"/>
                <a:t>gados</a:t>
              </a:r>
              <a:r>
                <a:rPr lang="en-US" dirty="0"/>
                <a:t> </a:t>
              </a:r>
              <a:r>
                <a:rPr lang="en-US" dirty="0" err="1"/>
                <a:t>em</a:t>
              </a:r>
              <a:r>
                <a:rPr lang="en-US" dirty="0"/>
                <a:t> </a:t>
              </a:r>
              <a:r>
                <a:rPr lang="en-US" dirty="0" err="1"/>
                <a:t>movimento</a:t>
              </a:r>
              <a:r>
                <a:rPr lang="en-US" dirty="0"/>
                <a:t>, </a:t>
              </a:r>
              <a:r>
                <a:rPr lang="en-US" dirty="0" err="1"/>
                <a:t>em</a:t>
              </a:r>
              <a:r>
                <a:rPr lang="en-US" dirty="0"/>
                <a:t> </a:t>
              </a:r>
              <a:r>
                <a:rPr lang="en-US" dirty="0" err="1"/>
                <a:t>seus</a:t>
              </a:r>
              <a:r>
                <a:rPr lang="en-US" dirty="0"/>
                <a:t> habitat </a:t>
              </a:r>
              <a:r>
                <a:rPr lang="en-US" dirty="0" err="1"/>
                <a:t>naturais</a:t>
              </a:r>
              <a:r>
                <a:rPr lang="en-US" dirty="0"/>
                <a:t>. É </a:t>
              </a:r>
              <a:r>
                <a:rPr lang="en-US" dirty="0" err="1"/>
                <a:t>possível</a:t>
              </a:r>
              <a:r>
                <a:rPr lang="en-US" dirty="0"/>
                <a:t> </a:t>
              </a:r>
              <a:r>
                <a:rPr lang="en-US" dirty="0" err="1"/>
                <a:t>controlar</a:t>
              </a:r>
              <a:r>
                <a:rPr lang="en-US" dirty="0"/>
                <a:t> a </a:t>
              </a:r>
              <a:r>
                <a:rPr lang="en-US" dirty="0" err="1"/>
                <a:t>saúde</a:t>
              </a:r>
              <a:r>
                <a:rPr lang="en-US" dirty="0"/>
                <a:t> e a performance de </a:t>
              </a:r>
              <a:r>
                <a:rPr lang="en-US" dirty="0" err="1"/>
                <a:t>cada</a:t>
              </a:r>
              <a:r>
                <a:rPr lang="en-US" dirty="0"/>
                <a:t> animal, </a:t>
              </a:r>
              <a:r>
                <a:rPr lang="en-US" dirty="0" err="1"/>
                <a:t>reduzir</a:t>
              </a:r>
              <a:r>
                <a:rPr lang="en-US" dirty="0"/>
                <a:t> </a:t>
              </a:r>
              <a:r>
                <a:rPr lang="en-US" dirty="0" err="1"/>
                <a:t>recursos</a:t>
              </a:r>
              <a:r>
                <a:rPr lang="en-US" dirty="0"/>
                <a:t> </a:t>
              </a:r>
              <a:r>
                <a:rPr lang="en-US" dirty="0" err="1"/>
                <a:t>gastos</a:t>
              </a:r>
              <a:r>
                <a:rPr lang="en-US" dirty="0"/>
                <a:t> e com um </a:t>
              </a:r>
              <a:r>
                <a:rPr lang="en-US" dirty="0" err="1"/>
                <a:t>estilo</a:t>
              </a:r>
              <a:r>
                <a:rPr lang="en-US" dirty="0"/>
                <a:t> </a:t>
              </a:r>
              <a:r>
                <a:rPr lang="en-US" dirty="0" err="1"/>
                <a:t>ecológico</a:t>
              </a:r>
              <a:r>
                <a:rPr lang="en-US" dirty="0"/>
                <a:t>. </a:t>
              </a:r>
            </a:p>
            <a:p>
              <a:pPr algn="just"/>
              <a:r>
                <a:rPr lang="en-US" sz="800" i="1" dirty="0" err="1">
                  <a:solidFill>
                    <a:schemeClr val="accent3">
                      <a:lumMod val="75000"/>
                    </a:schemeClr>
                  </a:solidFill>
                </a:rPr>
                <a:t>Criador</a:t>
              </a:r>
              <a:r>
                <a:rPr lang="en-US" sz="800" i="1" dirty="0">
                  <a:solidFill>
                    <a:schemeClr val="accent3">
                      <a:lumMod val="75000"/>
                    </a:schemeClr>
                  </a:solidFill>
                </a:rPr>
                <a:t>: Livestock farmers (RBLA/PJ-SLS)</a:t>
              </a:r>
            </a:p>
            <a:p>
              <a:pPr algn="just"/>
              <a:endParaRPr lang="en-US" dirty="0"/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795" y="1278191"/>
            <a:ext cx="1605618" cy="1634548"/>
          </a:xfrm>
          <a:prstGeom prst="rect">
            <a:avLst/>
          </a:prstGeom>
        </p:spPr>
      </p:pic>
      <p:sp>
        <p:nvSpPr>
          <p:cNvPr id="63" name="CaixaDeTexto 42"/>
          <p:cNvSpPr txBox="1"/>
          <p:nvPr>
            <p:custDataLst>
              <p:tags r:id="rId10"/>
            </p:custDataLst>
          </p:nvPr>
        </p:nvSpPr>
        <p:spPr>
          <a:xfrm>
            <a:off x="7477883" y="3042361"/>
            <a:ext cx="244606" cy="2407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pt-BR" sz="800" i="1" kern="0" dirty="0" err="1">
                <a:solidFill>
                  <a:schemeClr val="bg1"/>
                </a:solidFill>
                <a:latin typeface="Aspen Extralight" panose="020B0300000000020000" pitchFamily="34" charset="0"/>
              </a:rPr>
              <a:t>IoT</a:t>
            </a:r>
            <a:endParaRPr lang="en-US" sz="800" i="1" kern="0" dirty="0">
              <a:solidFill>
                <a:schemeClr val="bg1"/>
              </a:solidFill>
              <a:latin typeface="Aspen Extralight" panose="020B0300000000020000" pitchFamily="34" charset="0"/>
            </a:endParaRPr>
          </a:p>
        </p:txBody>
      </p:sp>
      <p:sp>
        <p:nvSpPr>
          <p:cNvPr id="64" name="CaixaDeTexto 42"/>
          <p:cNvSpPr txBox="1"/>
          <p:nvPr>
            <p:custDataLst>
              <p:tags r:id="rId11"/>
            </p:custDataLst>
          </p:nvPr>
        </p:nvSpPr>
        <p:spPr>
          <a:xfrm>
            <a:off x="8049065" y="3042360"/>
            <a:ext cx="381206" cy="2407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Agro</a:t>
            </a:r>
          </a:p>
        </p:txBody>
      </p:sp>
      <p:sp>
        <p:nvSpPr>
          <p:cNvPr id="65" name="CaixaDeTexto 42"/>
          <p:cNvSpPr txBox="1"/>
          <p:nvPr>
            <p:custDataLst>
              <p:tags r:id="rId12"/>
            </p:custDataLst>
          </p:nvPr>
        </p:nvSpPr>
        <p:spPr>
          <a:xfrm>
            <a:off x="7762817" y="3042360"/>
            <a:ext cx="244606" cy="2407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pt-BR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AI</a:t>
            </a:r>
            <a:endParaRPr lang="en-US" sz="800" i="1" kern="0" dirty="0">
              <a:solidFill>
                <a:schemeClr val="bg1"/>
              </a:solidFill>
              <a:latin typeface="Aspen Extralight" panose="020B0300000000020000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833723" y="1115495"/>
            <a:ext cx="3410361" cy="2047468"/>
            <a:chOff x="266700" y="3391445"/>
            <a:chExt cx="3410361" cy="2047468"/>
          </a:xfrm>
        </p:grpSpPr>
        <p:sp>
          <p:nvSpPr>
            <p:cNvPr id="67" name="Rectangle 66"/>
            <p:cNvSpPr/>
            <p:nvPr/>
          </p:nvSpPr>
          <p:spPr>
            <a:xfrm>
              <a:off x="266700" y="3391445"/>
              <a:ext cx="3410361" cy="204746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8" name="CaixaDeTexto 42"/>
            <p:cNvSpPr txBox="1"/>
            <p:nvPr>
              <p:custDataLst>
                <p:tags r:id="rId21"/>
              </p:custDataLst>
            </p:nvPr>
          </p:nvSpPr>
          <p:spPr>
            <a:xfrm>
              <a:off x="2006868" y="3426268"/>
              <a:ext cx="1639656" cy="2790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de-DE"/>
              </a:defPPr>
              <a:lvl1pPr defTabSz="822686">
                <a:spcBef>
                  <a:spcPts val="0"/>
                </a:spcBef>
                <a:defRPr sz="1100" kern="0">
                  <a:latin typeface="+mj-lt"/>
                </a:defRPr>
              </a:lvl1pPr>
            </a:lstStyle>
            <a:p>
              <a:r>
                <a:rPr lang="en-US" dirty="0"/>
                <a:t>Rudolph Retrofit</a:t>
              </a:r>
            </a:p>
          </p:txBody>
        </p:sp>
        <p:sp>
          <p:nvSpPr>
            <p:cNvPr id="69" name="CaixaDeTexto 42"/>
            <p:cNvSpPr txBox="1"/>
            <p:nvPr>
              <p:custDataLst>
                <p:tags r:id="rId22"/>
              </p:custDataLst>
            </p:nvPr>
          </p:nvSpPr>
          <p:spPr>
            <a:xfrm>
              <a:off x="2005417" y="3740140"/>
              <a:ext cx="1641107" cy="1480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de-DE"/>
              </a:defPPr>
              <a:lvl1pPr>
                <a:spcBef>
                  <a:spcPts val="0"/>
                </a:spcBef>
                <a:defRPr sz="1000" kern="0">
                  <a:solidFill>
                    <a:schemeClr val="accent3">
                      <a:lumMod val="50000"/>
                    </a:schemeClr>
                  </a:solidFill>
                  <a:latin typeface="+mj-lt"/>
                </a:defRPr>
              </a:lvl1pPr>
            </a:lstStyle>
            <a:p>
              <a:pPr algn="just"/>
              <a:r>
                <a:rPr lang="en-US" sz="900" dirty="0" err="1"/>
                <a:t>Projeto</a:t>
              </a:r>
              <a:r>
                <a:rPr lang="en-US" sz="900" dirty="0"/>
                <a:t> </a:t>
              </a:r>
              <a:r>
                <a:rPr lang="en-US" sz="900" dirty="0" err="1"/>
                <a:t>integrado</a:t>
              </a:r>
              <a:r>
                <a:rPr lang="en-US" sz="900" dirty="0"/>
                <a:t> para </a:t>
              </a:r>
              <a:r>
                <a:rPr lang="en-US" sz="900" dirty="0" err="1"/>
                <a:t>coletar</a:t>
              </a:r>
              <a:r>
                <a:rPr lang="en-US" sz="900" dirty="0"/>
                <a:t> dados  de </a:t>
              </a:r>
              <a:r>
                <a:rPr lang="en-US" sz="900" dirty="0" err="1"/>
                <a:t>máquinas</a:t>
              </a:r>
              <a:r>
                <a:rPr lang="en-US" sz="900" dirty="0"/>
                <a:t> </a:t>
              </a:r>
              <a:r>
                <a:rPr lang="en-US" sz="900" dirty="0" err="1"/>
                <a:t>industriais</a:t>
              </a:r>
              <a:r>
                <a:rPr lang="en-US" sz="900" dirty="0"/>
                <a:t> via </a:t>
              </a:r>
              <a:r>
                <a:rPr lang="en-US" sz="900" dirty="0" err="1"/>
                <a:t>sensores</a:t>
              </a:r>
              <a:r>
                <a:rPr lang="en-US" sz="900" dirty="0"/>
                <a:t> com </a:t>
              </a:r>
              <a:r>
                <a:rPr lang="en-US" sz="900" dirty="0" err="1"/>
                <a:t>algumas</a:t>
              </a:r>
              <a:r>
                <a:rPr lang="en-US" sz="900" dirty="0"/>
                <a:t> </a:t>
              </a:r>
              <a:r>
                <a:rPr lang="en-US" sz="900" dirty="0" err="1"/>
                <a:t>variáveis</a:t>
              </a:r>
              <a:r>
                <a:rPr lang="en-US" sz="900" dirty="0"/>
                <a:t> e </a:t>
              </a:r>
              <a:r>
                <a:rPr lang="en-US" sz="900" dirty="0" err="1"/>
                <a:t>gerar</a:t>
              </a:r>
              <a:r>
                <a:rPr lang="en-US" sz="900" dirty="0"/>
                <a:t> </a:t>
              </a:r>
              <a:r>
                <a:rPr lang="en-US" sz="900" dirty="0" err="1"/>
                <a:t>alertas</a:t>
              </a:r>
              <a:r>
                <a:rPr lang="en-US" sz="900" dirty="0"/>
                <a:t>, </a:t>
              </a:r>
              <a:r>
                <a:rPr lang="en-US" sz="900" dirty="0" err="1"/>
                <a:t>interpretando</a:t>
              </a:r>
              <a:r>
                <a:rPr lang="en-US" sz="900" dirty="0"/>
                <a:t> </a:t>
              </a:r>
              <a:r>
                <a:rPr lang="en-US" sz="900" dirty="0" err="1"/>
                <a:t>isso</a:t>
              </a:r>
              <a:r>
                <a:rPr lang="en-US" sz="900" dirty="0"/>
                <a:t> (</a:t>
              </a:r>
              <a:r>
                <a:rPr lang="en-US" sz="900" dirty="0" err="1"/>
                <a:t>usando</a:t>
              </a:r>
              <a:r>
                <a:rPr lang="en-US" sz="900" dirty="0"/>
                <a:t> </a:t>
              </a:r>
              <a:r>
                <a:rPr lang="en-US" sz="900" dirty="0" err="1"/>
                <a:t>algoritmos</a:t>
              </a:r>
              <a:r>
                <a:rPr lang="en-US" sz="900" dirty="0"/>
                <a:t> de IA) para </a:t>
              </a:r>
              <a:r>
                <a:rPr lang="en-US" sz="900" dirty="0" err="1"/>
                <a:t>melhorar</a:t>
              </a:r>
              <a:r>
                <a:rPr lang="en-US" sz="900" dirty="0"/>
                <a:t> a performance, </a:t>
              </a:r>
              <a:r>
                <a:rPr lang="en-US" sz="900" dirty="0" err="1"/>
                <a:t>manutenção</a:t>
              </a:r>
              <a:r>
                <a:rPr lang="en-US" sz="900" dirty="0"/>
                <a:t> </a:t>
              </a:r>
              <a:r>
                <a:rPr lang="en-US" sz="900" dirty="0" err="1"/>
                <a:t>preditiva</a:t>
              </a:r>
              <a:r>
                <a:rPr lang="en-US" sz="900" dirty="0"/>
                <a:t>, </a:t>
              </a:r>
              <a:r>
                <a:rPr lang="en-US" sz="900" dirty="0" err="1"/>
                <a:t>redução</a:t>
              </a:r>
              <a:r>
                <a:rPr lang="en-US" sz="900" dirty="0"/>
                <a:t> do tempo de </a:t>
              </a:r>
              <a:r>
                <a:rPr lang="en-US" sz="900" dirty="0" err="1"/>
                <a:t>ciclo</a:t>
              </a:r>
              <a:r>
                <a:rPr lang="en-US" sz="900" dirty="0"/>
                <a:t> da </a:t>
              </a:r>
              <a:r>
                <a:rPr lang="en-US" sz="900" dirty="0" err="1"/>
                <a:t>máquina</a:t>
              </a:r>
              <a:r>
                <a:rPr lang="en-US" sz="900" dirty="0"/>
                <a:t>, etc.</a:t>
              </a:r>
            </a:p>
            <a:p>
              <a:endParaRPr lang="en-US" sz="800" i="1" dirty="0">
                <a:solidFill>
                  <a:schemeClr val="accent3">
                    <a:lumMod val="75000"/>
                  </a:schemeClr>
                </a:solidFill>
              </a:endParaRPr>
            </a:p>
            <a:p>
              <a:r>
                <a:rPr lang="en-US" sz="800" i="1" dirty="0" err="1">
                  <a:solidFill>
                    <a:schemeClr val="accent3">
                      <a:lumMod val="75000"/>
                    </a:schemeClr>
                  </a:solidFill>
                </a:rPr>
                <a:t>Criador</a:t>
              </a:r>
              <a:r>
                <a:rPr lang="en-US" sz="800" i="1" dirty="0">
                  <a:solidFill>
                    <a:schemeClr val="accent3">
                      <a:lumMod val="75000"/>
                    </a:schemeClr>
                  </a:solidFill>
                </a:rPr>
                <a:t>: Rudolph (M/PSD)</a:t>
              </a:r>
            </a:p>
            <a:p>
              <a:endParaRPr lang="en-US" dirty="0"/>
            </a:p>
            <a:p>
              <a:endParaRPr lang="en-US" dirty="0"/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178" y="1328110"/>
            <a:ext cx="1604450" cy="1399755"/>
          </a:xfrm>
          <a:prstGeom prst="rect">
            <a:avLst/>
          </a:prstGeom>
        </p:spPr>
      </p:pic>
      <p:sp>
        <p:nvSpPr>
          <p:cNvPr id="72" name="CaixaDeTexto 42"/>
          <p:cNvSpPr txBox="1"/>
          <p:nvPr>
            <p:custDataLst>
              <p:tags r:id="rId13"/>
            </p:custDataLst>
          </p:nvPr>
        </p:nvSpPr>
        <p:spPr>
          <a:xfrm>
            <a:off x="4435547" y="3050076"/>
            <a:ext cx="244606" cy="2407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pt-BR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I4.0</a:t>
            </a:r>
            <a:endParaRPr lang="en-US" sz="800" i="1" kern="0" dirty="0">
              <a:solidFill>
                <a:schemeClr val="bg1"/>
              </a:solidFill>
              <a:latin typeface="Aspen Extralight" panose="020B0300000000020000" pitchFamily="34" charset="0"/>
            </a:endParaRPr>
          </a:p>
        </p:txBody>
      </p:sp>
      <p:sp>
        <p:nvSpPr>
          <p:cNvPr id="73" name="CaixaDeTexto 42"/>
          <p:cNvSpPr txBox="1"/>
          <p:nvPr>
            <p:custDataLst>
              <p:tags r:id="rId14"/>
            </p:custDataLst>
          </p:nvPr>
        </p:nvSpPr>
        <p:spPr>
          <a:xfrm>
            <a:off x="4163375" y="3050076"/>
            <a:ext cx="244606" cy="2407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pt-BR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AI</a:t>
            </a:r>
            <a:endParaRPr lang="en-US" sz="800" i="1" kern="0" dirty="0">
              <a:solidFill>
                <a:schemeClr val="bg1"/>
              </a:solidFill>
              <a:latin typeface="Aspen Extralight" panose="020B0300000000020000" pitchFamily="34" charset="0"/>
            </a:endParaRPr>
          </a:p>
        </p:txBody>
      </p:sp>
      <p:sp>
        <p:nvSpPr>
          <p:cNvPr id="74" name="CaixaDeTexto 42"/>
          <p:cNvSpPr txBox="1"/>
          <p:nvPr>
            <p:custDataLst>
              <p:tags r:id="rId15"/>
            </p:custDataLst>
          </p:nvPr>
        </p:nvSpPr>
        <p:spPr>
          <a:xfrm>
            <a:off x="3888566" y="3050076"/>
            <a:ext cx="244606" cy="2407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pt-BR" sz="800" i="1" kern="0" dirty="0" err="1">
                <a:solidFill>
                  <a:schemeClr val="bg1"/>
                </a:solidFill>
                <a:latin typeface="Aspen Extralight" panose="020B0300000000020000" pitchFamily="34" charset="0"/>
              </a:rPr>
              <a:t>IoT</a:t>
            </a:r>
            <a:endParaRPr lang="en-US" sz="800" i="1" kern="0" dirty="0">
              <a:solidFill>
                <a:schemeClr val="bg1"/>
              </a:solidFill>
              <a:latin typeface="Aspen Extralight" panose="020B0300000000020000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266700" y="3389073"/>
            <a:ext cx="3410361" cy="2159592"/>
            <a:chOff x="124725" y="1149994"/>
            <a:chExt cx="3410361" cy="2159592"/>
          </a:xfrm>
        </p:grpSpPr>
        <p:grpSp>
          <p:nvGrpSpPr>
            <p:cNvPr id="85" name="Group 84"/>
            <p:cNvGrpSpPr/>
            <p:nvPr/>
          </p:nvGrpSpPr>
          <p:grpSpPr>
            <a:xfrm>
              <a:off x="124725" y="1149994"/>
              <a:ext cx="3410361" cy="2157028"/>
              <a:chOff x="266700" y="3391445"/>
              <a:chExt cx="3410361" cy="215702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266700" y="3391445"/>
                <a:ext cx="3410361" cy="204746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89" name="CaixaDeTexto 42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006868" y="3426268"/>
                <a:ext cx="1639656" cy="279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defTabSz="822686">
                  <a:spcBef>
                    <a:spcPts val="0"/>
                  </a:spcBef>
                </a:pPr>
                <a:r>
                  <a:rPr lang="pt-BR" sz="1100" kern="0" dirty="0" err="1">
                    <a:latin typeface="+mj-lt"/>
                  </a:rPr>
                  <a:t>mAIntanance</a:t>
                </a:r>
                <a:endParaRPr lang="en-US" sz="1100" kern="0" dirty="0">
                  <a:latin typeface="+mj-lt"/>
                </a:endParaRPr>
              </a:p>
            </p:txBody>
          </p:sp>
          <p:sp>
            <p:nvSpPr>
              <p:cNvPr id="90" name="CaixaDeTexto 42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005417" y="3740140"/>
                <a:ext cx="1671644" cy="1443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Percepções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sobre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a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qualidade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de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manutenção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e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aspectos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de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eficiência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no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ambiente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industrial para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checar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se as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regras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estabelecidas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estão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sendo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seguidas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. O Sistema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apresenta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avisos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,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relatórios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e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dá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sugestões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para o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melhor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tempo de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intervalo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antes que o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próximo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agendamento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de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manutenção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preditiva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seja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900" kern="0" dirty="0" err="1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feita</a:t>
                </a:r>
                <a:r>
                  <a:rPr lang="en-US" sz="900" kern="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.</a:t>
                </a:r>
                <a:endParaRPr lang="en-US" sz="10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endParaRPr>
              </a:p>
              <a:p>
                <a:pPr algn="just">
                  <a:spcBef>
                    <a:spcPts val="0"/>
                  </a:spcBef>
                </a:pPr>
                <a:r>
                  <a:rPr lang="en-US" sz="800" i="1" kern="0" dirty="0" err="1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Criador</a:t>
                </a:r>
                <a:r>
                  <a:rPr lang="en-US" sz="800" i="1" kern="0" dirty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: </a:t>
                </a:r>
                <a:r>
                  <a:rPr lang="en-US" sz="800" i="1" kern="0" dirty="0" err="1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CtP</a:t>
                </a:r>
                <a:r>
                  <a:rPr lang="en-US" sz="800" i="1" kern="0" dirty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/TEF33</a:t>
                </a:r>
              </a:p>
              <a:p>
                <a:pPr algn="just" defTabSz="822686">
                  <a:spcBef>
                    <a:spcPts val="0"/>
                  </a:spcBef>
                </a:pPr>
                <a:endParaRPr lang="en-US" sz="10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2" name="CaixaDeTexto 42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12136" y="5307773"/>
                <a:ext cx="244606" cy="2407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defTabSz="822686">
                  <a:spcBef>
                    <a:spcPts val="0"/>
                  </a:spcBef>
                </a:pPr>
                <a:r>
                  <a:rPr lang="pt-BR" sz="800" i="1" kern="0" dirty="0">
                    <a:solidFill>
                      <a:schemeClr val="bg1"/>
                    </a:solidFill>
                    <a:latin typeface="Aspen Extralight" panose="020B0300000000020000" pitchFamily="34" charset="0"/>
                  </a:rPr>
                  <a:t>I4.0</a:t>
                </a:r>
                <a:endParaRPr lang="en-US" sz="800" i="1" kern="0" dirty="0">
                  <a:solidFill>
                    <a:schemeClr val="bg1"/>
                  </a:solidFill>
                  <a:latin typeface="Aspen Extralight" panose="020B0300000000020000" pitchFamily="34" charset="0"/>
                </a:endParaRPr>
              </a:p>
            </p:txBody>
          </p:sp>
        </p:grpSp>
        <p:pic>
          <p:nvPicPr>
            <p:cNvPr id="86" name="Imagem 5"/>
            <p:cNvPicPr>
              <a:picLocks noChangeAspect="1"/>
            </p:cNvPicPr>
            <p:nvPr/>
          </p:nvPicPr>
          <p:blipFill rotWithShape="1">
            <a:blip r:embed="rId36"/>
            <a:srcRect l="72072" t="3533" r="14305" b="61572"/>
            <a:stretch/>
          </p:blipFill>
          <p:spPr>
            <a:xfrm>
              <a:off x="196031" y="1259737"/>
              <a:ext cx="1575535" cy="1706260"/>
            </a:xfrm>
            <a:prstGeom prst="rect">
              <a:avLst/>
            </a:prstGeom>
          </p:spPr>
        </p:pic>
        <p:sp>
          <p:nvSpPr>
            <p:cNvPr id="87" name="CaixaDeTexto 42"/>
            <p:cNvSpPr txBox="1"/>
            <p:nvPr>
              <p:custDataLst>
                <p:tags r:id="rId17"/>
              </p:custDataLst>
            </p:nvPr>
          </p:nvSpPr>
          <p:spPr>
            <a:xfrm>
              <a:off x="195046" y="3068886"/>
              <a:ext cx="244606" cy="2407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822686">
                <a:spcBef>
                  <a:spcPts val="0"/>
                </a:spcBef>
              </a:pPr>
              <a:r>
                <a:rPr lang="pt-BR" sz="800" i="1" kern="0" dirty="0">
                  <a:solidFill>
                    <a:schemeClr val="bg1"/>
                  </a:solidFill>
                  <a:latin typeface="Aspen Extralight" panose="020B0300000000020000" pitchFamily="34" charset="0"/>
                </a:rPr>
                <a:t>AI</a:t>
              </a:r>
              <a:endPara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endParaRPr>
            </a:p>
          </p:txBody>
        </p:sp>
      </p:grpSp>
      <p:sp>
        <p:nvSpPr>
          <p:cNvPr id="93" name="CaixaDeTexto 42"/>
          <p:cNvSpPr txBox="1"/>
          <p:nvPr>
            <p:custDataLst>
              <p:tags r:id="rId16"/>
            </p:custDataLst>
          </p:nvPr>
        </p:nvSpPr>
        <p:spPr>
          <a:xfrm>
            <a:off x="8039627" y="5326983"/>
            <a:ext cx="381206" cy="2407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Agro</a:t>
            </a:r>
          </a:p>
        </p:txBody>
      </p:sp>
      <p:sp>
        <p:nvSpPr>
          <p:cNvPr id="7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106</a:t>
            </a:fld>
            <a:endParaRPr lang="de-DE" dirty="0"/>
          </a:p>
        </p:txBody>
      </p:sp>
      <p:pic>
        <p:nvPicPr>
          <p:cNvPr id="75" name="Imagem 74"/>
          <p:cNvPicPr>
            <a:picLocks noChangeAspect="1"/>
          </p:cNvPicPr>
          <p:nvPr/>
        </p:nvPicPr>
        <p:blipFill rotWithShape="1">
          <a:blip r:embed="rId3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76" name="Imagem 75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7" grpId="0"/>
      <p:bldP spid="48" grpId="0"/>
      <p:bldP spid="50" grpId="0"/>
      <p:bldP spid="51" grpId="0"/>
      <p:bldP spid="53" grpId="0" animBg="1"/>
      <p:bldP spid="54" grpId="0" animBg="1"/>
      <p:bldP spid="56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9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66700" y="1142957"/>
            <a:ext cx="3410361" cy="2142332"/>
            <a:chOff x="266700" y="3391445"/>
            <a:chExt cx="3410361" cy="2142332"/>
          </a:xfrm>
        </p:grpSpPr>
        <p:sp>
          <p:nvSpPr>
            <p:cNvPr id="32" name="Rectangle 31"/>
            <p:cNvSpPr/>
            <p:nvPr/>
          </p:nvSpPr>
          <p:spPr>
            <a:xfrm>
              <a:off x="266700" y="3391445"/>
              <a:ext cx="3410361" cy="204746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3" name="CaixaDeTexto 42"/>
            <p:cNvSpPr txBox="1"/>
            <p:nvPr>
              <p:custDataLst>
                <p:tags r:id="rId13"/>
              </p:custDataLst>
            </p:nvPr>
          </p:nvSpPr>
          <p:spPr>
            <a:xfrm>
              <a:off x="2006868" y="3426268"/>
              <a:ext cx="1639656" cy="2790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100" kern="0" dirty="0">
                  <a:latin typeface="+mj-lt"/>
                </a:rPr>
                <a:t>Tax Searcher</a:t>
              </a:r>
            </a:p>
          </p:txBody>
        </p:sp>
        <p:sp>
          <p:nvSpPr>
            <p:cNvPr id="34" name="CaixaDeTexto 42"/>
            <p:cNvSpPr txBox="1"/>
            <p:nvPr>
              <p:custDataLst>
                <p:tags r:id="rId14"/>
              </p:custDataLst>
            </p:nvPr>
          </p:nvSpPr>
          <p:spPr>
            <a:xfrm>
              <a:off x="2005417" y="3740140"/>
              <a:ext cx="1641107" cy="1480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just">
                <a:spcBef>
                  <a:spcPts val="0"/>
                </a:spcBef>
              </a:pP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Essa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rápida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ferramenta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inteligente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e com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pesquisas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amplas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de leis e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procedimentos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relacionados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a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assuntos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tributários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!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Ele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aprende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com o tempo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inserindo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sz="900" kern="0" dirty="0" err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novos</a:t>
              </a:r>
              <a:r>
                <a:rPr lang="en-US" sz="900" kern="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 dados!</a:t>
              </a:r>
            </a:p>
            <a:p>
              <a:pPr>
                <a:spcBef>
                  <a:spcPts val="0"/>
                </a:spcBef>
              </a:pPr>
              <a:endParaRPr lang="en-US" sz="1000" kern="0" dirty="0">
                <a:solidFill>
                  <a:schemeClr val="accent3">
                    <a:lumMod val="50000"/>
                  </a:schemeClr>
                </a:solidFill>
                <a:latin typeface="+mj-lt"/>
              </a:endParaRPr>
            </a:p>
            <a:p>
              <a:pPr>
                <a:spcBef>
                  <a:spcPts val="0"/>
                </a:spcBef>
              </a:pPr>
              <a:r>
                <a:rPr lang="en-US" sz="800" i="1" kern="0" dirty="0" err="1">
                  <a:solidFill>
                    <a:schemeClr val="accent3">
                      <a:lumMod val="75000"/>
                    </a:schemeClr>
                  </a:solidFill>
                  <a:latin typeface="+mj-lt"/>
                </a:rPr>
                <a:t>Criador</a:t>
              </a:r>
              <a:r>
                <a:rPr lang="en-US" sz="800" i="1" kern="0" dirty="0">
                  <a:solidFill>
                    <a:schemeClr val="accent3">
                      <a:lumMod val="75000"/>
                    </a:schemeClr>
                  </a:solidFill>
                  <a:latin typeface="+mj-lt"/>
                </a:rPr>
                <a:t>: C/TXR-LA-V</a:t>
              </a:r>
            </a:p>
            <a:p>
              <a:pPr defTabSz="822686">
                <a:spcBef>
                  <a:spcPts val="0"/>
                </a:spcBef>
              </a:pPr>
              <a:endParaRPr lang="en-US" sz="1000" kern="0" dirty="0">
                <a:solidFill>
                  <a:schemeClr val="accent3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6" name="CaixaDeTexto 42"/>
            <p:cNvSpPr txBox="1"/>
            <p:nvPr>
              <p:custDataLst>
                <p:tags r:id="rId15"/>
              </p:custDataLst>
            </p:nvPr>
          </p:nvSpPr>
          <p:spPr>
            <a:xfrm>
              <a:off x="336648" y="5293077"/>
              <a:ext cx="244606" cy="2407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822686">
                <a:spcBef>
                  <a:spcPts val="0"/>
                </a:spcBef>
              </a:pPr>
              <a:r>
                <a:rPr lang="en-US" sz="800" i="1" kern="0" dirty="0">
                  <a:solidFill>
                    <a:schemeClr val="bg1"/>
                  </a:solidFill>
                  <a:latin typeface="Aspen Extralight" panose="020B0300000000020000" pitchFamily="34" charset="0"/>
                </a:rPr>
                <a:t>AI</a:t>
              </a:r>
            </a:p>
          </p:txBody>
        </p:sp>
      </p:grpSp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17"/>
          <a:srcRect l="28669"/>
          <a:stretch/>
        </p:blipFill>
        <p:spPr>
          <a:xfrm>
            <a:off x="259080" y="1146170"/>
            <a:ext cx="1596891" cy="1141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Aplicações</a:t>
            </a:r>
            <a:r>
              <a:rPr lang="en-US" sz="2200" dirty="0">
                <a:solidFill>
                  <a:srgbClr val="525F6B"/>
                </a:solidFill>
              </a:rPr>
              <a:t> I.A. Bosch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Introduction to Artificial Intelligence</a:t>
            </a:r>
          </a:p>
        </p:txBody>
      </p:sp>
      <p:sp>
        <p:nvSpPr>
          <p:cNvPr id="38" name="CaixaDeTexto 42"/>
          <p:cNvSpPr txBox="1"/>
          <p:nvPr>
            <p:custDataLst>
              <p:tags r:id="rId1"/>
            </p:custDataLst>
          </p:nvPr>
        </p:nvSpPr>
        <p:spPr>
          <a:xfrm>
            <a:off x="926727" y="3042360"/>
            <a:ext cx="310774" cy="2407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Legal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476957" y="1142957"/>
            <a:ext cx="3410361" cy="20474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5" name="CaixaDeTexto 42"/>
          <p:cNvSpPr txBox="1"/>
          <p:nvPr>
            <p:custDataLst>
              <p:tags r:id="rId2"/>
            </p:custDataLst>
          </p:nvPr>
        </p:nvSpPr>
        <p:spPr>
          <a:xfrm>
            <a:off x="8093564" y="3046364"/>
            <a:ext cx="244606" cy="2407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pt-BR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I4.0</a:t>
            </a:r>
            <a:endParaRPr lang="en-US" sz="800" i="1" kern="0" dirty="0">
              <a:solidFill>
                <a:schemeClr val="bg1"/>
              </a:solidFill>
              <a:latin typeface="Aspen Extralight" panose="020B0300000000020000" pitchFamily="34" charset="0"/>
            </a:endParaRPr>
          </a:p>
        </p:txBody>
      </p:sp>
      <p:sp>
        <p:nvSpPr>
          <p:cNvPr id="96" name="CaixaDeTexto 42"/>
          <p:cNvSpPr txBox="1"/>
          <p:nvPr>
            <p:custDataLst>
              <p:tags r:id="rId3"/>
            </p:custDataLst>
          </p:nvPr>
        </p:nvSpPr>
        <p:spPr>
          <a:xfrm>
            <a:off x="9229272" y="1177780"/>
            <a:ext cx="1639656" cy="279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822686">
              <a:spcBef>
                <a:spcPts val="0"/>
              </a:spcBef>
            </a:pPr>
            <a:r>
              <a:rPr lang="en-US" sz="1100" kern="0" dirty="0">
                <a:latin typeface="+mj-lt"/>
              </a:rPr>
              <a:t>False Reject</a:t>
            </a:r>
          </a:p>
        </p:txBody>
      </p:sp>
      <p:sp>
        <p:nvSpPr>
          <p:cNvPr id="97" name="CaixaDeTexto 42"/>
          <p:cNvSpPr txBox="1"/>
          <p:nvPr>
            <p:custDataLst>
              <p:tags r:id="rId4"/>
            </p:custDataLst>
          </p:nvPr>
        </p:nvSpPr>
        <p:spPr>
          <a:xfrm>
            <a:off x="9227821" y="1491652"/>
            <a:ext cx="1605685" cy="14071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de-DE"/>
            </a:defPPr>
            <a:lvl1pPr>
              <a:spcBef>
                <a:spcPts val="0"/>
              </a:spcBef>
              <a:defRPr sz="1000" kern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</a:lstStyle>
          <a:p>
            <a:pPr algn="just"/>
            <a:r>
              <a:rPr lang="en-US" sz="900" dirty="0"/>
              <a:t>Software </a:t>
            </a:r>
            <a:r>
              <a:rPr lang="en-US" sz="900" dirty="0" err="1"/>
              <a:t>atualizado</a:t>
            </a:r>
            <a:r>
              <a:rPr lang="en-US" sz="900" dirty="0"/>
              <a:t> que </a:t>
            </a:r>
            <a:r>
              <a:rPr lang="en-US" sz="900" dirty="0" err="1"/>
              <a:t>usa</a:t>
            </a:r>
            <a:r>
              <a:rPr lang="en-US" sz="900" dirty="0"/>
              <a:t> a </a:t>
            </a:r>
            <a:r>
              <a:rPr lang="en-US" sz="900" dirty="0" err="1"/>
              <a:t>mais</a:t>
            </a:r>
            <a:r>
              <a:rPr lang="en-US" sz="900" dirty="0"/>
              <a:t> </a:t>
            </a:r>
            <a:r>
              <a:rPr lang="en-US" sz="900" dirty="0" err="1"/>
              <a:t>robusta</a:t>
            </a:r>
            <a:r>
              <a:rPr lang="en-US" sz="900" dirty="0"/>
              <a:t> </a:t>
            </a:r>
            <a:r>
              <a:rPr lang="en-US" sz="900" dirty="0" err="1"/>
              <a:t>técnica</a:t>
            </a:r>
            <a:r>
              <a:rPr lang="en-US" sz="900" dirty="0"/>
              <a:t> de  </a:t>
            </a:r>
            <a:r>
              <a:rPr lang="en-US" sz="900" dirty="0" err="1"/>
              <a:t>visão</a:t>
            </a:r>
            <a:r>
              <a:rPr lang="en-US" sz="900" dirty="0"/>
              <a:t> </a:t>
            </a:r>
            <a:r>
              <a:rPr lang="en-US" sz="900" dirty="0" err="1"/>
              <a:t>computacional</a:t>
            </a:r>
            <a:r>
              <a:rPr lang="en-US" sz="900" dirty="0"/>
              <a:t>, </a:t>
            </a:r>
            <a:r>
              <a:rPr lang="en-US" sz="900" dirty="0" err="1"/>
              <a:t>onde</a:t>
            </a:r>
            <a:r>
              <a:rPr lang="en-US" sz="900" dirty="0"/>
              <a:t> as </a:t>
            </a:r>
            <a:r>
              <a:rPr lang="en-US" sz="900" dirty="0" err="1"/>
              <a:t>novas</a:t>
            </a:r>
            <a:r>
              <a:rPr lang="en-US" sz="900" dirty="0"/>
              <a:t> </a:t>
            </a:r>
            <a:r>
              <a:rPr lang="en-US" sz="900" dirty="0" err="1"/>
              <a:t>cotações</a:t>
            </a:r>
            <a:r>
              <a:rPr lang="en-US" sz="900" dirty="0"/>
              <a:t> de </a:t>
            </a:r>
            <a:r>
              <a:rPr lang="en-US" sz="900" dirty="0" err="1"/>
              <a:t>falso</a:t>
            </a:r>
            <a:r>
              <a:rPr lang="en-US" sz="900" dirty="0"/>
              <a:t> </a:t>
            </a:r>
            <a:r>
              <a:rPr lang="en-US" sz="900" dirty="0" err="1"/>
              <a:t>rejeito</a:t>
            </a:r>
            <a:r>
              <a:rPr lang="en-US" sz="900" dirty="0"/>
              <a:t> </a:t>
            </a:r>
            <a:r>
              <a:rPr lang="en-US" sz="900" dirty="0" err="1"/>
              <a:t>são</a:t>
            </a:r>
            <a:r>
              <a:rPr lang="en-US" sz="900" dirty="0"/>
              <a:t> </a:t>
            </a:r>
            <a:r>
              <a:rPr lang="en-US" sz="900" dirty="0" err="1"/>
              <a:t>menores</a:t>
            </a:r>
            <a:r>
              <a:rPr lang="en-US" sz="900" dirty="0"/>
              <a:t> que 1% no </a:t>
            </a:r>
            <a:r>
              <a:rPr lang="en-US" sz="900" dirty="0" err="1"/>
              <a:t>bocal</a:t>
            </a:r>
            <a:r>
              <a:rPr lang="en-US" sz="900" dirty="0"/>
              <a:t> do injector </a:t>
            </a:r>
            <a:r>
              <a:rPr lang="en-US" sz="900" dirty="0" err="1"/>
              <a:t>fabricado</a:t>
            </a:r>
            <a:r>
              <a:rPr lang="en-US" sz="900" dirty="0"/>
              <a:t>.  </a:t>
            </a:r>
          </a:p>
          <a:p>
            <a:pPr algn="just"/>
            <a:endParaRPr lang="en-US" sz="800" i="1" dirty="0">
              <a:solidFill>
                <a:schemeClr val="accent3">
                  <a:lumMod val="75000"/>
                </a:schemeClr>
              </a:solidFill>
            </a:endParaRPr>
          </a:p>
          <a:p>
            <a:pPr algn="just"/>
            <a:r>
              <a:rPr lang="en-US" sz="800" i="1" dirty="0">
                <a:solidFill>
                  <a:schemeClr val="accent3">
                    <a:lumMod val="75000"/>
                  </a:schemeClr>
                </a:solidFill>
              </a:rPr>
              <a:t>Customer: </a:t>
            </a:r>
            <a:r>
              <a:rPr lang="en-US" sz="800" i="1" dirty="0" err="1">
                <a:solidFill>
                  <a:schemeClr val="accent3">
                    <a:lumMod val="75000"/>
                  </a:schemeClr>
                </a:solidFill>
              </a:rPr>
              <a:t>CtP</a:t>
            </a:r>
            <a:r>
              <a:rPr lang="en-US" sz="800" i="1" dirty="0">
                <a:solidFill>
                  <a:schemeClr val="accent3">
                    <a:lumMod val="75000"/>
                  </a:schemeClr>
                </a:solidFill>
              </a:rPr>
              <a:t>/TEF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98" name="Imagem 9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7"/>
          <a:stretch/>
        </p:blipFill>
        <p:spPr>
          <a:xfrm>
            <a:off x="7541658" y="1456829"/>
            <a:ext cx="1615024" cy="1128353"/>
          </a:xfrm>
          <a:prstGeom prst="rect">
            <a:avLst/>
          </a:prstGeom>
        </p:spPr>
      </p:pic>
      <p:sp>
        <p:nvSpPr>
          <p:cNvPr id="99" name="CaixaDeTexto 42"/>
          <p:cNvSpPr txBox="1"/>
          <p:nvPr>
            <p:custDataLst>
              <p:tags r:id="rId5"/>
            </p:custDataLst>
          </p:nvPr>
        </p:nvSpPr>
        <p:spPr>
          <a:xfrm>
            <a:off x="7821392" y="3046364"/>
            <a:ext cx="244606" cy="2407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pt-BR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AI</a:t>
            </a:r>
            <a:endParaRPr lang="en-US" sz="800" i="1" kern="0" dirty="0">
              <a:solidFill>
                <a:schemeClr val="bg1"/>
              </a:solidFill>
              <a:latin typeface="Aspen Extralight" panose="020B0300000000020000" pitchFamily="34" charset="0"/>
            </a:endParaRPr>
          </a:p>
        </p:txBody>
      </p:sp>
      <p:sp>
        <p:nvSpPr>
          <p:cNvPr id="100" name="CaixaDeTexto 42"/>
          <p:cNvSpPr txBox="1"/>
          <p:nvPr>
            <p:custDataLst>
              <p:tags r:id="rId6"/>
            </p:custDataLst>
          </p:nvPr>
        </p:nvSpPr>
        <p:spPr>
          <a:xfrm>
            <a:off x="7546583" y="3046364"/>
            <a:ext cx="244606" cy="2407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pt-BR" sz="800" i="1" kern="0" dirty="0" err="1">
                <a:solidFill>
                  <a:schemeClr val="bg1"/>
                </a:solidFill>
                <a:latin typeface="Aspen Extralight" panose="020B0300000000020000" pitchFamily="34" charset="0"/>
              </a:rPr>
              <a:t>IoT</a:t>
            </a:r>
            <a:endParaRPr lang="en-US" sz="800" i="1" kern="0" dirty="0">
              <a:solidFill>
                <a:schemeClr val="bg1"/>
              </a:solidFill>
              <a:latin typeface="Aspen Extralight" panose="020B0300000000020000" pitchFamily="34" charset="0"/>
            </a:endParaRPr>
          </a:p>
        </p:txBody>
      </p:sp>
      <p:sp>
        <p:nvSpPr>
          <p:cNvPr id="102" name="CaixaDeTexto 42"/>
          <p:cNvSpPr txBox="1"/>
          <p:nvPr>
            <p:custDataLst>
              <p:tags r:id="rId7"/>
            </p:custDataLst>
          </p:nvPr>
        </p:nvSpPr>
        <p:spPr>
          <a:xfrm>
            <a:off x="621581" y="3042360"/>
            <a:ext cx="266013" cy="2407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NLP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3834281" y="1142957"/>
            <a:ext cx="3410361" cy="2179081"/>
            <a:chOff x="266700" y="3391445"/>
            <a:chExt cx="3410361" cy="2179081"/>
          </a:xfrm>
        </p:grpSpPr>
        <p:sp>
          <p:nvSpPr>
            <p:cNvPr id="104" name="Rectangle 103"/>
            <p:cNvSpPr/>
            <p:nvPr/>
          </p:nvSpPr>
          <p:spPr>
            <a:xfrm>
              <a:off x="266700" y="3391445"/>
              <a:ext cx="3410361" cy="204746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5" name="CaixaDeTexto 42"/>
            <p:cNvSpPr txBox="1"/>
            <p:nvPr>
              <p:custDataLst>
                <p:tags r:id="rId10"/>
              </p:custDataLst>
            </p:nvPr>
          </p:nvSpPr>
          <p:spPr>
            <a:xfrm>
              <a:off x="2008417" y="3496535"/>
              <a:ext cx="1639656" cy="2790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100" kern="0" dirty="0">
                  <a:latin typeface="+mj-lt"/>
                </a:rPr>
                <a:t>Fuel management (BISB)</a:t>
              </a:r>
            </a:p>
          </p:txBody>
        </p:sp>
        <p:sp>
          <p:nvSpPr>
            <p:cNvPr id="106" name="CaixaDeTexto 42"/>
            <p:cNvSpPr txBox="1"/>
            <p:nvPr>
              <p:custDataLst>
                <p:tags r:id="rId11"/>
              </p:custDataLst>
            </p:nvPr>
          </p:nvSpPr>
          <p:spPr>
            <a:xfrm>
              <a:off x="2006966" y="3810407"/>
              <a:ext cx="1605685" cy="1480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de-DE"/>
              </a:defPPr>
              <a:lvl1pPr>
                <a:spcBef>
                  <a:spcPts val="0"/>
                </a:spcBef>
                <a:defRPr sz="1000" kern="0">
                  <a:solidFill>
                    <a:schemeClr val="accent3">
                      <a:lumMod val="50000"/>
                    </a:schemeClr>
                  </a:solidFill>
                  <a:latin typeface="+mj-lt"/>
                </a:defRPr>
              </a:lvl1pPr>
            </a:lstStyle>
            <a:p>
              <a:pPr algn="just"/>
              <a:r>
                <a:rPr lang="en-US" sz="900" dirty="0" err="1"/>
                <a:t>Adquire</a:t>
              </a:r>
              <a:r>
                <a:rPr lang="en-US" sz="900" dirty="0"/>
                <a:t> dados de </a:t>
              </a:r>
              <a:r>
                <a:rPr lang="en-US" sz="900" dirty="0" err="1"/>
                <a:t>veículos</a:t>
              </a:r>
              <a:r>
                <a:rPr lang="en-US" sz="900" dirty="0"/>
                <a:t> </a:t>
              </a:r>
              <a:r>
                <a:rPr lang="en-US" sz="900" dirty="0" err="1"/>
                <a:t>por</a:t>
              </a:r>
              <a:r>
                <a:rPr lang="en-US" sz="900" dirty="0"/>
                <a:t> CAN bus e </a:t>
              </a:r>
              <a:r>
                <a:rPr lang="en-US" sz="900" dirty="0" err="1"/>
                <a:t>faz</a:t>
              </a:r>
              <a:r>
                <a:rPr lang="en-US" sz="900" dirty="0"/>
                <a:t> </a:t>
              </a:r>
              <a:r>
                <a:rPr lang="en-US" sz="900" dirty="0" err="1"/>
                <a:t>isso</a:t>
              </a:r>
              <a:r>
                <a:rPr lang="en-US" sz="900" dirty="0"/>
                <a:t> </a:t>
              </a:r>
              <a:r>
                <a:rPr lang="en-US" sz="900" dirty="0" err="1"/>
                <a:t>ser</a:t>
              </a:r>
              <a:r>
                <a:rPr lang="en-US" sz="900" dirty="0"/>
                <a:t> </a:t>
              </a:r>
              <a:r>
                <a:rPr lang="en-US" sz="900" dirty="0" err="1"/>
                <a:t>disponibilizado</a:t>
              </a:r>
              <a:r>
                <a:rPr lang="en-US" sz="900" dirty="0"/>
                <a:t> </a:t>
              </a:r>
              <a:r>
                <a:rPr lang="en-US" sz="900" dirty="0" err="1"/>
                <a:t>em</a:t>
              </a:r>
              <a:r>
                <a:rPr lang="en-US" sz="900" dirty="0"/>
                <a:t> </a:t>
              </a:r>
              <a:r>
                <a:rPr lang="en-US" sz="900" dirty="0" err="1"/>
                <a:t>uma</a:t>
              </a:r>
              <a:r>
                <a:rPr lang="en-US" sz="900" dirty="0"/>
                <a:t> </a:t>
              </a:r>
              <a:r>
                <a:rPr lang="en-US" sz="900" dirty="0" err="1"/>
                <a:t>plataforma</a:t>
              </a:r>
              <a:r>
                <a:rPr lang="en-US" sz="900" dirty="0"/>
                <a:t> </a:t>
              </a:r>
              <a:r>
                <a:rPr lang="en-US" sz="900" dirty="0" err="1"/>
                <a:t>na</a:t>
              </a:r>
              <a:r>
                <a:rPr lang="en-US" sz="900" dirty="0"/>
                <a:t> </a:t>
              </a:r>
              <a:r>
                <a:rPr lang="en-US" sz="900" dirty="0" err="1"/>
                <a:t>nuvem</a:t>
              </a:r>
              <a:r>
                <a:rPr lang="en-US" sz="900" dirty="0"/>
                <a:t>. Para </a:t>
              </a:r>
              <a:r>
                <a:rPr lang="en-US" sz="900" dirty="0" err="1"/>
                <a:t>monitorar</a:t>
              </a:r>
              <a:r>
                <a:rPr lang="en-US" sz="900" dirty="0"/>
                <a:t> a </a:t>
              </a:r>
              <a:r>
                <a:rPr lang="en-US" sz="900" dirty="0" err="1"/>
                <a:t>combustível</a:t>
              </a:r>
              <a:r>
                <a:rPr lang="en-US" sz="900" dirty="0"/>
                <a:t> </a:t>
              </a:r>
              <a:r>
                <a:rPr lang="en-US" sz="900" dirty="0" err="1"/>
                <a:t>utilizado</a:t>
              </a:r>
              <a:r>
                <a:rPr lang="en-US" sz="900" dirty="0"/>
                <a:t> </a:t>
              </a:r>
              <a:r>
                <a:rPr lang="en-US" sz="900" dirty="0" err="1"/>
                <a:t>por</a:t>
              </a:r>
              <a:r>
                <a:rPr lang="en-US" sz="900" dirty="0"/>
                <a:t> um </a:t>
              </a:r>
              <a:r>
                <a:rPr lang="en-US" sz="900" dirty="0" err="1"/>
                <a:t>usuário</a:t>
              </a:r>
              <a:r>
                <a:rPr lang="en-US" sz="900" dirty="0"/>
                <a:t> </a:t>
              </a:r>
              <a:r>
                <a:rPr lang="en-US" sz="900" dirty="0" err="1"/>
                <a:t>integrado</a:t>
              </a:r>
              <a:r>
                <a:rPr lang="en-US" sz="900" dirty="0"/>
                <a:t> com o Fleet Management Solution.</a:t>
              </a:r>
            </a:p>
            <a:p>
              <a:pPr algn="just"/>
              <a:endParaRPr lang="en-US" sz="800" i="1" dirty="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just"/>
              <a:r>
                <a:rPr lang="en-US" sz="800" i="1" dirty="0">
                  <a:solidFill>
                    <a:schemeClr val="accent3">
                      <a:lumMod val="75000"/>
                    </a:schemeClr>
                  </a:solidFill>
                </a:rPr>
                <a:t>Customer: OEM Authorized Dealers (PS)</a:t>
              </a:r>
            </a:p>
            <a:p>
              <a:pPr algn="just"/>
              <a:endParaRPr lang="en-US" dirty="0"/>
            </a:p>
            <a:p>
              <a:pPr algn="just"/>
              <a:endParaRPr lang="en-US" dirty="0"/>
            </a:p>
          </p:txBody>
        </p:sp>
        <p:sp>
          <p:nvSpPr>
            <p:cNvPr id="107" name="CaixaDeTexto 42"/>
            <p:cNvSpPr txBox="1"/>
            <p:nvPr>
              <p:custDataLst>
                <p:tags r:id="rId12"/>
              </p:custDataLst>
            </p:nvPr>
          </p:nvSpPr>
          <p:spPr>
            <a:xfrm>
              <a:off x="341795" y="5329826"/>
              <a:ext cx="244606" cy="2407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822686">
                <a:spcBef>
                  <a:spcPts val="0"/>
                </a:spcBef>
              </a:pPr>
              <a:r>
                <a:rPr lang="en-US" sz="800" i="1" kern="0" dirty="0" err="1">
                  <a:solidFill>
                    <a:schemeClr val="bg1"/>
                  </a:solidFill>
                  <a:latin typeface="Aspen Extralight" panose="020B0300000000020000" pitchFamily="34" charset="0"/>
                </a:rPr>
                <a:t>IoT</a:t>
              </a:r>
              <a:endPara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endParaRPr>
            </a:p>
          </p:txBody>
        </p:sp>
      </p:grp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19"/>
          <a:srcRect t="12686" r="64864" b="19726"/>
          <a:stretch/>
        </p:blipFill>
        <p:spPr>
          <a:xfrm>
            <a:off x="3923604" y="1223755"/>
            <a:ext cx="1552197" cy="1820833"/>
          </a:xfrm>
          <a:prstGeom prst="rect">
            <a:avLst/>
          </a:prstGeom>
        </p:spPr>
      </p:pic>
      <p:sp>
        <p:nvSpPr>
          <p:cNvPr id="109" name="CaixaDeTexto 42"/>
          <p:cNvSpPr txBox="1"/>
          <p:nvPr>
            <p:custDataLst>
              <p:tags r:id="rId8"/>
            </p:custDataLst>
          </p:nvPr>
        </p:nvSpPr>
        <p:spPr>
          <a:xfrm>
            <a:off x="4481296" y="3077247"/>
            <a:ext cx="433941" cy="240700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Mobility</a:t>
            </a:r>
          </a:p>
        </p:txBody>
      </p:sp>
      <p:sp>
        <p:nvSpPr>
          <p:cNvPr id="110" name="CaixaDeTexto 42"/>
          <p:cNvSpPr txBox="1"/>
          <p:nvPr>
            <p:custDataLst>
              <p:tags r:id="rId9"/>
            </p:custDataLst>
          </p:nvPr>
        </p:nvSpPr>
        <p:spPr>
          <a:xfrm>
            <a:off x="4193571" y="3077247"/>
            <a:ext cx="244606" cy="2407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822686">
              <a:spcBef>
                <a:spcPts val="0"/>
              </a:spcBef>
            </a:pPr>
            <a:r>
              <a:rPr lang="en-US" sz="800" i="1" kern="0" dirty="0">
                <a:solidFill>
                  <a:schemeClr val="bg1"/>
                </a:solidFill>
                <a:latin typeface="Aspen Extralight" panose="020B0300000000020000" pitchFamily="34" charset="0"/>
              </a:rPr>
              <a:t>AI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107</a:t>
            </a:fld>
            <a:endParaRPr lang="de-DE" dirty="0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5" grpId="0" animBg="1"/>
      <p:bldP spid="96" grpId="0"/>
      <p:bldP spid="97" grpId="0"/>
      <p:bldP spid="99" grpId="0" animBg="1"/>
      <p:bldP spid="100" grpId="0" animBg="1"/>
      <p:bldP spid="109" grpId="0" animBg="1"/>
      <p:bldP spid="1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Profundo</a:t>
            </a:r>
            <a:r>
              <a:rPr lang="en-US" sz="2200" dirty="0">
                <a:solidFill>
                  <a:srgbClr val="525F6B"/>
                </a:solidFill>
              </a:rPr>
              <a:t> - </a:t>
            </a:r>
            <a:r>
              <a:rPr lang="en-US" sz="2200" dirty="0" err="1">
                <a:solidFill>
                  <a:srgbClr val="525F6B"/>
                </a:solidFill>
              </a:rPr>
              <a:t>Exercícios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 to Artificial Intelligence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6312" y="3519930"/>
            <a:ext cx="1604488" cy="1934367"/>
            <a:chOff x="2423621" y="3316505"/>
            <a:chExt cx="1604488" cy="1934367"/>
          </a:xfrm>
        </p:grpSpPr>
        <p:sp>
          <p:nvSpPr>
            <p:cNvPr id="50" name="CaixaDeTexto 42"/>
            <p:cNvSpPr txBox="1"/>
            <p:nvPr>
              <p:custDataLst>
                <p:tags r:id="rId6"/>
              </p:custDataLst>
            </p:nvPr>
          </p:nvSpPr>
          <p:spPr>
            <a:xfrm>
              <a:off x="2809636" y="3316505"/>
              <a:ext cx="908924" cy="2790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600" kern="0" dirty="0" err="1">
                  <a:latin typeface="+mj-lt"/>
                </a:rPr>
                <a:t>SweetCut</a:t>
              </a:r>
              <a:endParaRPr lang="en-US" sz="1100" kern="0" dirty="0">
                <a:latin typeface="+mj-lt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91"/>
            <a:stretch/>
          </p:blipFill>
          <p:spPr>
            <a:xfrm>
              <a:off x="2423621" y="3541743"/>
              <a:ext cx="1604488" cy="170912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424059" y="3601397"/>
            <a:ext cx="2154290" cy="1771432"/>
            <a:chOff x="8485440" y="3608288"/>
            <a:chExt cx="2154290" cy="1771432"/>
          </a:xfrm>
        </p:grpSpPr>
        <p:sp>
          <p:nvSpPr>
            <p:cNvPr id="79" name="CaixaDeTexto 42"/>
            <p:cNvSpPr txBox="1"/>
            <p:nvPr>
              <p:custDataLst>
                <p:tags r:id="rId5"/>
              </p:custDataLst>
            </p:nvPr>
          </p:nvSpPr>
          <p:spPr>
            <a:xfrm>
              <a:off x="8978374" y="3608288"/>
              <a:ext cx="1168421" cy="2790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600" kern="0" dirty="0">
                  <a:latin typeface="+mj-lt"/>
                </a:rPr>
                <a:t>False Reject</a:t>
              </a:r>
            </a:p>
          </p:txBody>
        </p:sp>
        <p:pic>
          <p:nvPicPr>
            <p:cNvPr id="80" name="Imagem 9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7"/>
            <a:stretch/>
          </p:blipFill>
          <p:spPr>
            <a:xfrm>
              <a:off x="8485440" y="3874603"/>
              <a:ext cx="2154290" cy="150511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3760276" y="1140848"/>
            <a:ext cx="1702137" cy="1987987"/>
            <a:chOff x="4396670" y="1170419"/>
            <a:chExt cx="1702137" cy="1987987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670" y="1425600"/>
              <a:ext cx="1702137" cy="1732806"/>
            </a:xfrm>
            <a:prstGeom prst="rect">
              <a:avLst/>
            </a:prstGeom>
          </p:spPr>
        </p:pic>
        <p:sp>
          <p:nvSpPr>
            <p:cNvPr id="81" name="CaixaDeTexto 42"/>
            <p:cNvSpPr txBox="1"/>
            <p:nvPr>
              <p:custDataLst>
                <p:tags r:id="rId4"/>
              </p:custDataLst>
            </p:nvPr>
          </p:nvSpPr>
          <p:spPr>
            <a:xfrm>
              <a:off x="4769372" y="1170419"/>
              <a:ext cx="956732" cy="2790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de-DE"/>
              </a:defPPr>
              <a:lvl1pPr defTabSz="822686">
                <a:spcBef>
                  <a:spcPts val="0"/>
                </a:spcBef>
                <a:defRPr sz="1100" kern="0">
                  <a:latin typeface="+mj-lt"/>
                </a:defRPr>
              </a:lvl1pPr>
            </a:lstStyle>
            <a:p>
              <a:r>
                <a:rPr lang="en-US" sz="1600" dirty="0"/>
                <a:t>Livestock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8917" y="1138976"/>
            <a:ext cx="2399278" cy="1991730"/>
            <a:chOff x="156690" y="1170419"/>
            <a:chExt cx="2399278" cy="1991730"/>
          </a:xfrm>
        </p:grpSpPr>
        <p:sp>
          <p:nvSpPr>
            <p:cNvPr id="82" name="CaixaDeTexto 42"/>
            <p:cNvSpPr txBox="1"/>
            <p:nvPr>
              <p:custDataLst>
                <p:tags r:id="rId3"/>
              </p:custDataLst>
            </p:nvPr>
          </p:nvSpPr>
          <p:spPr>
            <a:xfrm>
              <a:off x="156690" y="1170419"/>
              <a:ext cx="2399278" cy="2790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600" kern="0" dirty="0">
                  <a:latin typeface="+mj-lt"/>
                </a:rPr>
                <a:t>License Plate Recognition</a:t>
              </a: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06"/>
            <a:stretch/>
          </p:blipFill>
          <p:spPr>
            <a:xfrm>
              <a:off x="553520" y="1442688"/>
              <a:ext cx="1605618" cy="171946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294494" y="1111378"/>
            <a:ext cx="1575535" cy="2046926"/>
            <a:chOff x="5321328" y="1075225"/>
            <a:chExt cx="1575535" cy="2046926"/>
          </a:xfrm>
        </p:grpSpPr>
        <p:pic>
          <p:nvPicPr>
            <p:cNvPr id="76" name="Imagem 5"/>
            <p:cNvPicPr>
              <a:picLocks noChangeAspect="1"/>
            </p:cNvPicPr>
            <p:nvPr/>
          </p:nvPicPr>
          <p:blipFill rotWithShape="1">
            <a:blip r:embed="rId12"/>
            <a:srcRect l="72072" t="3533" r="14305" b="61572"/>
            <a:stretch/>
          </p:blipFill>
          <p:spPr>
            <a:xfrm>
              <a:off x="5321328" y="1415891"/>
              <a:ext cx="1575535" cy="170626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2430" y="1075225"/>
              <a:ext cx="13933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600" kern="0" dirty="0" err="1"/>
                <a:t>mAIntanance</a:t>
              </a:r>
              <a:endParaRPr lang="pt-BR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702109" y="1133681"/>
            <a:ext cx="1598191" cy="2002320"/>
            <a:chOff x="347878" y="3251440"/>
            <a:chExt cx="1598191" cy="2002320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397"/>
            <a:stretch/>
          </p:blipFill>
          <p:spPr>
            <a:xfrm>
              <a:off x="347878" y="3532638"/>
              <a:ext cx="1598191" cy="1721122"/>
            </a:xfrm>
            <a:prstGeom prst="rect">
              <a:avLst/>
            </a:prstGeom>
          </p:spPr>
        </p:pic>
        <p:sp>
          <p:nvSpPr>
            <p:cNvPr id="95" name="Rectangle 94"/>
            <p:cNvSpPr/>
            <p:nvPr/>
          </p:nvSpPr>
          <p:spPr>
            <a:xfrm>
              <a:off x="669919" y="3251440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kern="0" dirty="0" err="1"/>
                <a:t>Identire</a:t>
              </a:r>
              <a:endParaRPr lang="pt-BR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20450" y="3443147"/>
            <a:ext cx="1639656" cy="2087933"/>
            <a:chOff x="6045900" y="3341188"/>
            <a:chExt cx="1639656" cy="2087933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4"/>
            <a:srcRect t="12686" r="64864" b="19726"/>
            <a:stretch/>
          </p:blipFill>
          <p:spPr>
            <a:xfrm>
              <a:off x="6089629" y="3608288"/>
              <a:ext cx="1552197" cy="1820833"/>
            </a:xfrm>
            <a:prstGeom prst="rect">
              <a:avLst/>
            </a:prstGeom>
          </p:spPr>
        </p:pic>
        <p:sp>
          <p:nvSpPr>
            <p:cNvPr id="96" name="CaixaDeTexto 42"/>
            <p:cNvSpPr txBox="1"/>
            <p:nvPr>
              <p:custDataLst>
                <p:tags r:id="rId2"/>
              </p:custDataLst>
            </p:nvPr>
          </p:nvSpPr>
          <p:spPr>
            <a:xfrm>
              <a:off x="6045900" y="3341188"/>
              <a:ext cx="1639656" cy="2790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600" kern="0" dirty="0">
                  <a:latin typeface="+mj-lt"/>
                </a:rPr>
                <a:t>Fuel management (BISB)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194752" y="3591939"/>
            <a:ext cx="2261746" cy="1790348"/>
            <a:chOff x="2836034" y="3402218"/>
            <a:chExt cx="2261746" cy="1790348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15"/>
            <a:srcRect l="28669"/>
            <a:stretch/>
          </p:blipFill>
          <p:spPr>
            <a:xfrm>
              <a:off x="2836034" y="3575866"/>
              <a:ext cx="2261746" cy="1616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7" name="CaixaDeTexto 42"/>
            <p:cNvSpPr txBox="1"/>
            <p:nvPr>
              <p:custDataLst>
                <p:tags r:id="rId1"/>
              </p:custDataLst>
            </p:nvPr>
          </p:nvSpPr>
          <p:spPr>
            <a:xfrm>
              <a:off x="3503362" y="3402218"/>
              <a:ext cx="1251517" cy="2790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600" kern="0" dirty="0">
                  <a:latin typeface="+mj-lt"/>
                </a:rPr>
                <a:t>Tax Searcher</a:t>
              </a:r>
            </a:p>
          </p:txBody>
        </p:sp>
      </p:grp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108</a:t>
            </a:fld>
            <a:endParaRPr lang="de-DE" dirty="0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227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Profundo</a:t>
            </a:r>
            <a:r>
              <a:rPr lang="en-US" sz="2200" dirty="0">
                <a:solidFill>
                  <a:srgbClr val="525F6B"/>
                </a:solidFill>
              </a:rPr>
              <a:t> - </a:t>
            </a:r>
            <a:r>
              <a:rPr lang="en-US" sz="2200" dirty="0" err="1">
                <a:solidFill>
                  <a:srgbClr val="525F6B"/>
                </a:solidFill>
              </a:rPr>
              <a:t>Exercícios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 to Artificial Intelligence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6312" y="3430573"/>
            <a:ext cx="1604488" cy="2023724"/>
            <a:chOff x="2423621" y="3227148"/>
            <a:chExt cx="1604488" cy="2023724"/>
          </a:xfrm>
        </p:grpSpPr>
        <p:sp>
          <p:nvSpPr>
            <p:cNvPr id="50" name="CaixaDeTexto 42"/>
            <p:cNvSpPr txBox="1"/>
            <p:nvPr>
              <p:custDataLst>
                <p:tags r:id="rId6"/>
              </p:custDataLst>
            </p:nvPr>
          </p:nvSpPr>
          <p:spPr>
            <a:xfrm>
              <a:off x="2544183" y="3227148"/>
              <a:ext cx="1389490" cy="3558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600" kern="0" dirty="0">
                  <a:latin typeface="+mj-lt"/>
                </a:rPr>
                <a:t>Deep learning</a:t>
              </a:r>
              <a:endParaRPr lang="en-US" sz="1100" kern="0" dirty="0">
                <a:latin typeface="+mj-lt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91"/>
            <a:stretch/>
          </p:blipFill>
          <p:spPr>
            <a:xfrm>
              <a:off x="2423621" y="3541743"/>
              <a:ext cx="1604488" cy="170912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424059" y="3622472"/>
            <a:ext cx="2154290" cy="1750357"/>
            <a:chOff x="8485440" y="3629363"/>
            <a:chExt cx="2154290" cy="1750357"/>
          </a:xfrm>
        </p:grpSpPr>
        <p:sp>
          <p:nvSpPr>
            <p:cNvPr id="79" name="CaixaDeTexto 42"/>
            <p:cNvSpPr txBox="1"/>
            <p:nvPr>
              <p:custDataLst>
                <p:tags r:id="rId5"/>
              </p:custDataLst>
            </p:nvPr>
          </p:nvSpPr>
          <p:spPr>
            <a:xfrm>
              <a:off x="8763490" y="3629363"/>
              <a:ext cx="1661356" cy="1755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600" kern="0" dirty="0">
                  <a:latin typeface="+mj-lt"/>
                </a:rPr>
                <a:t>Machine learning</a:t>
              </a:r>
            </a:p>
          </p:txBody>
        </p:sp>
        <p:pic>
          <p:nvPicPr>
            <p:cNvPr id="80" name="Imagem 9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7"/>
            <a:stretch/>
          </p:blipFill>
          <p:spPr>
            <a:xfrm>
              <a:off x="8485440" y="3874603"/>
              <a:ext cx="2154290" cy="150511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3760276" y="1133682"/>
            <a:ext cx="1702137" cy="1995153"/>
            <a:chOff x="4396670" y="1163253"/>
            <a:chExt cx="1702137" cy="1995153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670" y="1425600"/>
              <a:ext cx="1702137" cy="1732806"/>
            </a:xfrm>
            <a:prstGeom prst="rect">
              <a:avLst/>
            </a:prstGeom>
          </p:spPr>
        </p:pic>
        <p:sp>
          <p:nvSpPr>
            <p:cNvPr id="81" name="CaixaDeTexto 42"/>
            <p:cNvSpPr txBox="1"/>
            <p:nvPr>
              <p:custDataLst>
                <p:tags r:id="rId4"/>
              </p:custDataLst>
            </p:nvPr>
          </p:nvSpPr>
          <p:spPr>
            <a:xfrm>
              <a:off x="4769372" y="1163253"/>
              <a:ext cx="1323520" cy="28621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de-DE"/>
              </a:defPPr>
              <a:lvl1pPr defTabSz="822686">
                <a:spcBef>
                  <a:spcPts val="0"/>
                </a:spcBef>
                <a:defRPr sz="1100" kern="0">
                  <a:latin typeface="+mj-lt"/>
                </a:defRPr>
              </a:lvl1pPr>
            </a:lstStyle>
            <a:p>
              <a:r>
                <a:rPr lang="en-US" sz="1600" dirty="0"/>
                <a:t>Deep learning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25747" y="1111378"/>
            <a:ext cx="1605618" cy="2019328"/>
            <a:chOff x="553520" y="1142821"/>
            <a:chExt cx="1605618" cy="2019328"/>
          </a:xfrm>
        </p:grpSpPr>
        <p:sp>
          <p:nvSpPr>
            <p:cNvPr id="82" name="CaixaDeTexto 42"/>
            <p:cNvSpPr txBox="1"/>
            <p:nvPr>
              <p:custDataLst>
                <p:tags r:id="rId3"/>
              </p:custDataLst>
            </p:nvPr>
          </p:nvSpPr>
          <p:spPr>
            <a:xfrm>
              <a:off x="683043" y="1142821"/>
              <a:ext cx="1409120" cy="3246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600" kern="0" dirty="0">
                  <a:latin typeface="+mj-lt"/>
                </a:rPr>
                <a:t>Deep learning</a:t>
              </a: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06"/>
            <a:stretch/>
          </p:blipFill>
          <p:spPr>
            <a:xfrm>
              <a:off x="553520" y="1442688"/>
              <a:ext cx="1605618" cy="171946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294494" y="1111378"/>
            <a:ext cx="1835490" cy="2046926"/>
            <a:chOff x="5321328" y="1075225"/>
            <a:chExt cx="1835490" cy="2046926"/>
          </a:xfrm>
        </p:grpSpPr>
        <p:pic>
          <p:nvPicPr>
            <p:cNvPr id="76" name="Imagem 5"/>
            <p:cNvPicPr>
              <a:picLocks noChangeAspect="1"/>
            </p:cNvPicPr>
            <p:nvPr/>
          </p:nvPicPr>
          <p:blipFill rotWithShape="1">
            <a:blip r:embed="rId12"/>
            <a:srcRect l="72072" t="3533" r="14305" b="61572"/>
            <a:stretch/>
          </p:blipFill>
          <p:spPr>
            <a:xfrm>
              <a:off x="5321328" y="1415891"/>
              <a:ext cx="1575535" cy="170626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2430" y="1075225"/>
              <a:ext cx="17443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600" kern="0" dirty="0" err="1"/>
                <a:t>Machine</a:t>
              </a:r>
              <a:r>
                <a:rPr lang="pt-BR" sz="1600" kern="0" dirty="0"/>
                <a:t> </a:t>
              </a:r>
              <a:r>
                <a:rPr lang="pt-BR" sz="1600" kern="0" dirty="0" err="1"/>
                <a:t>learning</a:t>
              </a:r>
              <a:endParaRPr lang="pt-BR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702109" y="1118873"/>
            <a:ext cx="1715498" cy="2017128"/>
            <a:chOff x="347878" y="3236632"/>
            <a:chExt cx="1715498" cy="201712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397"/>
            <a:stretch/>
          </p:blipFill>
          <p:spPr>
            <a:xfrm>
              <a:off x="347878" y="3532638"/>
              <a:ext cx="1598191" cy="1721122"/>
            </a:xfrm>
            <a:prstGeom prst="rect">
              <a:avLst/>
            </a:prstGeom>
          </p:spPr>
        </p:pic>
        <p:sp>
          <p:nvSpPr>
            <p:cNvPr id="95" name="Rectangle 94"/>
            <p:cNvSpPr/>
            <p:nvPr/>
          </p:nvSpPr>
          <p:spPr>
            <a:xfrm>
              <a:off x="442419" y="3236632"/>
              <a:ext cx="1620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kern="0" dirty="0" err="1"/>
                <a:t>Deep</a:t>
              </a:r>
              <a:r>
                <a:rPr lang="pt-BR" kern="0" dirty="0"/>
                <a:t> </a:t>
              </a:r>
              <a:r>
                <a:rPr lang="pt-BR" kern="0" dirty="0" err="1"/>
                <a:t>learning</a:t>
              </a:r>
              <a:endParaRPr lang="pt-BR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20450" y="3443147"/>
            <a:ext cx="1639656" cy="2087933"/>
            <a:chOff x="6045900" y="3341188"/>
            <a:chExt cx="1639656" cy="2087933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4"/>
            <a:srcRect t="12686" r="64864" b="19726"/>
            <a:stretch/>
          </p:blipFill>
          <p:spPr>
            <a:xfrm>
              <a:off x="6089629" y="3608288"/>
              <a:ext cx="1552197" cy="1820833"/>
            </a:xfrm>
            <a:prstGeom prst="rect">
              <a:avLst/>
            </a:prstGeom>
          </p:spPr>
        </p:pic>
        <p:sp>
          <p:nvSpPr>
            <p:cNvPr id="96" name="CaixaDeTexto 42"/>
            <p:cNvSpPr txBox="1"/>
            <p:nvPr>
              <p:custDataLst>
                <p:tags r:id="rId2"/>
              </p:custDataLst>
            </p:nvPr>
          </p:nvSpPr>
          <p:spPr>
            <a:xfrm>
              <a:off x="6045900" y="3341188"/>
              <a:ext cx="1639656" cy="2790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600" kern="0" dirty="0">
                  <a:latin typeface="+mj-lt"/>
                </a:rPr>
                <a:t>Machine learning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194752" y="3610855"/>
            <a:ext cx="2261746" cy="1771432"/>
            <a:chOff x="2836034" y="3421134"/>
            <a:chExt cx="2261746" cy="1771432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15"/>
            <a:srcRect l="28669"/>
            <a:stretch/>
          </p:blipFill>
          <p:spPr>
            <a:xfrm>
              <a:off x="2836034" y="3575866"/>
              <a:ext cx="2261746" cy="1616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7" name="CaixaDeTexto 42"/>
            <p:cNvSpPr txBox="1"/>
            <p:nvPr>
              <p:custDataLst>
                <p:tags r:id="rId1"/>
              </p:custDataLst>
            </p:nvPr>
          </p:nvSpPr>
          <p:spPr>
            <a:xfrm>
              <a:off x="3180522" y="3421134"/>
              <a:ext cx="1550687" cy="2695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822686">
                <a:spcBef>
                  <a:spcPts val="0"/>
                </a:spcBef>
              </a:pPr>
              <a:r>
                <a:rPr lang="en-US" sz="1600" kern="0" dirty="0">
                  <a:latin typeface="+mj-lt"/>
                </a:rPr>
                <a:t>Machine learning</a:t>
              </a:r>
            </a:p>
          </p:txBody>
        </p:sp>
      </p:grp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/>
          <a:p>
            <a:r>
              <a:rPr lang="de-DE" dirty="0"/>
              <a:t>91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67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Aplicações</a:t>
            </a:r>
            <a:r>
              <a:rPr lang="en-US" sz="2200" dirty="0">
                <a:solidFill>
                  <a:srgbClr val="525F6B"/>
                </a:solidFill>
              </a:rPr>
              <a:t> Reais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44" y="1789534"/>
            <a:ext cx="5466362" cy="4010666"/>
          </a:xfrm>
          <a:prstGeom prst="rect">
            <a:avLst/>
          </a:prstGeom>
        </p:spPr>
      </p:pic>
      <p:pic>
        <p:nvPicPr>
          <p:cNvPr id="11266" name="Picture 2" descr="Frontiers | Applications of Deep Learning to Neuro-Imaging Techniques |  Neur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254" y="2193001"/>
            <a:ext cx="7417942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087" y="2422473"/>
            <a:ext cx="4887913" cy="3372410"/>
          </a:xfrm>
          <a:prstGeom prst="rect">
            <a:avLst/>
          </a:prstGeom>
        </p:spPr>
      </p:pic>
      <p:pic>
        <p:nvPicPr>
          <p:cNvPr id="11270" name="Picture 6" descr="Recommender systems: Marketing gets personal - BBVA Data &amp; Analytic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80" y="2823618"/>
            <a:ext cx="5038725" cy="26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Using AI to Predict Facebook's Stock Price | by Mayank Jain | Good Audienc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t="6531" r="6444" b="6511"/>
          <a:stretch/>
        </p:blipFill>
        <p:spPr bwMode="auto">
          <a:xfrm>
            <a:off x="3416300" y="3124201"/>
            <a:ext cx="3530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2375" y="3439486"/>
            <a:ext cx="2838450" cy="1609725"/>
          </a:xfrm>
          <a:prstGeom prst="rect">
            <a:avLst/>
          </a:prstGeom>
        </p:spPr>
      </p:pic>
      <p:pic>
        <p:nvPicPr>
          <p:cNvPr id="11278" name="Picture 14" descr="Image for post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96" y="3755488"/>
            <a:ext cx="3631408" cy="20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Deep learning for estimating building energy consumption - ScienceDirec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7" y="4150358"/>
            <a:ext cx="4314825" cy="15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Current E-Commerce Advertising Trends You Should Adopt!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4200220"/>
            <a:ext cx="291465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Mobilidade / logística - Veículos autônomos, otimização de rotas, compartilhamento de carros, etc.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Saúde - diagnósticos, previsão de sinais, detecção de anomalias, etc.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Indústria 4.0 / Auto - Manutenção preditiva, inspeção de qualidade, </a:t>
            </a:r>
            <a:r>
              <a:rPr lang="pt-BR" dirty="0">
                <a:hlinkClick r:id="rId12"/>
              </a:rPr>
              <a:t>etc</a:t>
            </a:r>
            <a:r>
              <a:rPr lang="pt-BR" dirty="0"/>
              <a:t>. 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Mercado imobiliário - Preveja os valores futuros, perfis de clientes, etc.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Finanças - detecção de fraude, previsão de estoque, estimativa de risco, etc.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Educação - Aprendizagem personalizada, aprendizagem adaptativa, etc.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Entretenimento - gamificação inteligente, classificação musical, etc.</a:t>
            </a:r>
            <a:r>
              <a:rPr lang="pt-BR" dirty="0">
                <a:hlinkClick r:id="rId13"/>
              </a:rPr>
              <a:t>(DLSS Nvidia)</a:t>
            </a:r>
            <a:r>
              <a:rPr lang="pt-BR" dirty="0"/>
              <a:t> 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Energia - Previsão de consumo, distribuição inteligente, etc.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Varejo - publicidade inteligente, preços dinâmicos etc.</a:t>
            </a:r>
            <a:endParaRPr lang="en-US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5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>
            <p:custDataLst>
              <p:tags r:id="rId1"/>
            </p:custDataLst>
          </p:nvPr>
        </p:nvSpPr>
        <p:spPr>
          <a:xfrm>
            <a:off x="0" y="2447201"/>
            <a:ext cx="9385300" cy="10155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pt-BR" sz="5999" dirty="0">
                <a:solidFill>
                  <a:srgbClr val="FFFFFF"/>
                </a:solidFill>
                <a:latin typeface="+mj-lt"/>
              </a:rPr>
              <a:t>Treinamento </a:t>
            </a:r>
            <a:r>
              <a:rPr lang="pt-BR" sz="5999" dirty="0" err="1">
                <a:solidFill>
                  <a:srgbClr val="FFFFFF"/>
                </a:solidFill>
                <a:latin typeface="+mj-lt"/>
              </a:rPr>
              <a:t>IoT</a:t>
            </a:r>
            <a:endParaRPr lang="pt-BR" sz="5999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8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Impactos</a:t>
            </a:r>
            <a:r>
              <a:rPr lang="en-US" sz="2200" dirty="0">
                <a:solidFill>
                  <a:srgbClr val="525F6B"/>
                </a:solidFill>
              </a:rPr>
              <a:t> da IA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5" name="Imagem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6699" y="1424940"/>
            <a:ext cx="6083899" cy="3770515"/>
          </a:xfrm>
          <a:prstGeom prst="rect">
            <a:avLst/>
          </a:prstGeom>
        </p:spPr>
      </p:pic>
      <p:pic>
        <p:nvPicPr>
          <p:cNvPr id="6" name="Imagem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085" y="1424940"/>
            <a:ext cx="3590095" cy="1485402"/>
          </a:xfrm>
          <a:prstGeom prst="rect">
            <a:avLst/>
          </a:prstGeom>
        </p:spPr>
      </p:pic>
      <p:sp>
        <p:nvSpPr>
          <p:cNvPr id="7" name="Rectangle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16378" y="3214324"/>
            <a:ext cx="359480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1100" i="1" dirty="0">
                <a:latin typeface="Arial" panose="020B0604020202020204" pitchFamily="34" charset="0"/>
              </a:rPr>
              <a:t>“</a:t>
            </a:r>
            <a:r>
              <a:rPr lang="pt-BR" altLang="en-US" sz="1100" i="1" dirty="0">
                <a:latin typeface="Arial" panose="020B0604020202020204" pitchFamily="34" charset="0"/>
              </a:rPr>
              <a:t>“Na América, durante o século 19, a quantidade de tecido grosso que </a:t>
            </a:r>
            <a:r>
              <a:rPr lang="pt-BR" altLang="en-US" sz="1100" b="1" i="1" dirty="0">
                <a:latin typeface="Arial" panose="020B0604020202020204" pitchFamily="34" charset="0"/>
              </a:rPr>
              <a:t>um único tecelão podia produzir em uma hora aumentou 50 vezes</a:t>
            </a:r>
            <a:r>
              <a:rPr lang="pt-BR" altLang="en-US" sz="1100" i="1" dirty="0">
                <a:latin typeface="Arial" panose="020B0604020202020204" pitchFamily="34" charset="0"/>
              </a:rPr>
              <a:t> e a quantidade de trabalho necessária por metro de tecido caiu 98%. Isso tornou o </a:t>
            </a:r>
            <a:r>
              <a:rPr lang="pt-BR" altLang="en-US" sz="1100" b="1" i="1" dirty="0">
                <a:latin typeface="Arial" panose="020B0604020202020204" pitchFamily="34" charset="0"/>
              </a:rPr>
              <a:t>tecido mais barato e aumentou a demanda por ele, o que, por sua vez, criou mais empregos para os tecelões</a:t>
            </a:r>
            <a:r>
              <a:rPr lang="pt-BR" altLang="en-US" sz="1100" i="1" dirty="0">
                <a:latin typeface="Arial" panose="020B0604020202020204" pitchFamily="34" charset="0"/>
              </a:rPr>
              <a:t>: seu número quadruplicou entre 1830 e 1900. Em outras palavras, a tecnologia </a:t>
            </a:r>
            <a:r>
              <a:rPr lang="pt-BR" altLang="en-US" sz="1100" b="1" i="1" dirty="0">
                <a:solidFill>
                  <a:srgbClr val="FF0000"/>
                </a:solidFill>
                <a:latin typeface="Arial" panose="020B0604020202020204" pitchFamily="34" charset="0"/>
              </a:rPr>
              <a:t>mudou gradualmente a natureza do trabalho do tecelão e as habilidades necessárias para fazê-lo. do que substituí-lo completamente</a:t>
            </a:r>
            <a:r>
              <a:rPr lang="pt-BR" altLang="en-US" sz="1100" i="1" dirty="0">
                <a:latin typeface="Arial" panose="020B0604020202020204" pitchFamily="34" charset="0"/>
              </a:rPr>
              <a:t>.”</a:t>
            </a:r>
            <a:r>
              <a:rPr lang="en-US" altLang="en-US" sz="1100" i="1" dirty="0">
                <a:latin typeface="Arial" panose="020B0604020202020204" pitchFamily="34" charset="0"/>
              </a:rPr>
              <a:t> — </a:t>
            </a:r>
            <a:r>
              <a:rPr lang="en-US" altLang="en-US" sz="1100" dirty="0">
                <a:latin typeface="Arial" panose="020B0604020202020204" pitchFamily="34" charset="0"/>
                <a:hlinkClick r:id="rId7"/>
              </a:rPr>
              <a:t>The Economist, Automation and Anxiety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0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Impactos</a:t>
            </a:r>
            <a:r>
              <a:rPr lang="en-US" sz="2200" dirty="0">
                <a:solidFill>
                  <a:srgbClr val="525F6B"/>
                </a:solidFill>
              </a:rPr>
              <a:t> da IA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Retângulo 6"/>
          <p:cNvSpPr/>
          <p:nvPr/>
        </p:nvSpPr>
        <p:spPr>
          <a:xfrm>
            <a:off x="259080" y="4671762"/>
            <a:ext cx="968717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https://thispersodoesnotexist.com/</a:t>
            </a:r>
            <a:r>
              <a:rPr lang="en-US" sz="1200" dirty="0"/>
              <a:t>          </a:t>
            </a:r>
            <a:r>
              <a:rPr lang="en-US" sz="1600" b="1" i="1" dirty="0"/>
              <a:t>Generative Adversarial Network</a:t>
            </a:r>
            <a:r>
              <a:rPr lang="en-US" sz="1600" b="1" dirty="0"/>
              <a:t> (</a:t>
            </a:r>
            <a:r>
              <a:rPr lang="en-US" sz="1600" b="1" i="1" dirty="0"/>
              <a:t>GAN</a:t>
            </a:r>
            <a:r>
              <a:rPr lang="en-US" sz="1600" b="1" dirty="0"/>
              <a:t>) 	</a:t>
            </a:r>
          </a:p>
          <a:p>
            <a:r>
              <a:rPr lang="en-US" sz="1200" dirty="0" err="1">
                <a:hlinkClick r:id="rId4"/>
              </a:rPr>
              <a:t>StyleGAN</a:t>
            </a:r>
            <a:r>
              <a:rPr lang="en-US" sz="1200" dirty="0"/>
              <a:t> (Dec 2018) - </a:t>
            </a:r>
            <a:r>
              <a:rPr lang="en-US" sz="1200" dirty="0" err="1">
                <a:hlinkClick r:id="rId5"/>
              </a:rPr>
              <a:t>Karras</a:t>
            </a:r>
            <a:r>
              <a:rPr lang="en-US" sz="1200" dirty="0"/>
              <a:t> et al. and </a:t>
            </a:r>
            <a:r>
              <a:rPr lang="en-US" sz="1200" dirty="0" err="1"/>
              <a:t>Nvidia</a:t>
            </a:r>
            <a:endParaRPr lang="en-US" sz="1200" dirty="0"/>
          </a:p>
          <a:p>
            <a:r>
              <a:rPr lang="en-US" sz="1200" dirty="0">
                <a:hlinkClick r:id="rId6"/>
              </a:rPr>
              <a:t>Original GAN</a:t>
            </a:r>
            <a:r>
              <a:rPr lang="en-US" sz="1200" dirty="0"/>
              <a:t> (2014) - </a:t>
            </a:r>
            <a:r>
              <a:rPr lang="en-US" sz="1200" dirty="0" err="1">
                <a:hlinkClick r:id="rId7"/>
              </a:rPr>
              <a:t>Goodfellow</a:t>
            </a:r>
            <a:r>
              <a:rPr lang="en-US" sz="1200" dirty="0"/>
              <a:t> et al.</a:t>
            </a:r>
          </a:p>
          <a:p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700654" y="5258595"/>
            <a:ext cx="820738" cy="2949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i="0" u="none" strike="noStrike" kern="0" normalizeH="0" baseline="0" noProof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uLnTx/>
                <a:uFillTx/>
              </a:rPr>
              <a:t>?</a:t>
            </a:r>
            <a:endParaRPr kumimoji="0" lang="en-US" sz="3200" i="0" u="none" strike="noStrike" kern="0" normalizeH="0" baseline="0" noProof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uLnTx/>
              <a:uFillTx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4041" y="5258594"/>
            <a:ext cx="820738" cy="2949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i="0" u="none" strike="noStrike" kern="0" normalizeH="0" baseline="0" noProof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uLnTx/>
                <a:uFillTx/>
              </a:rPr>
              <a:t>?</a:t>
            </a:r>
            <a:endParaRPr kumimoji="0" lang="en-US" sz="3200" i="0" u="none" strike="noStrike" kern="0" normalizeH="0" baseline="0" noProof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uLnTx/>
              <a:uFillTx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7428" y="5258593"/>
            <a:ext cx="820738" cy="2949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i="0" u="none" strike="noStrike" kern="0" normalizeH="0" baseline="0" noProof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uLnTx/>
                <a:uFillTx/>
              </a:rPr>
              <a:t>?</a:t>
            </a:r>
            <a:endParaRPr kumimoji="0" lang="en-US" sz="3200" i="0" u="none" strike="noStrike" kern="0" normalizeH="0" baseline="0" noProof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uLnTx/>
              <a:uFillTx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82" y="1287101"/>
            <a:ext cx="2995859" cy="2995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8" y="1287099"/>
            <a:ext cx="2995861" cy="29958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80" y="1287100"/>
            <a:ext cx="2995861" cy="29958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13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Impactos</a:t>
            </a:r>
            <a:r>
              <a:rPr lang="en-US" sz="2200" dirty="0">
                <a:solidFill>
                  <a:srgbClr val="525F6B"/>
                </a:solidFill>
              </a:rPr>
              <a:t> da IA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0" name="Retângulo 6"/>
          <p:cNvSpPr/>
          <p:nvPr/>
        </p:nvSpPr>
        <p:spPr>
          <a:xfrm>
            <a:off x="259080" y="4671762"/>
            <a:ext cx="10243820" cy="1200329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https://medium.com/datadriveninvestor/deep-convolutional-generative-adversarial-networks-dcgans-3176238b5a3d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600" b="1" i="1" dirty="0"/>
              <a:t>Generative Adversarial Network</a:t>
            </a:r>
            <a:r>
              <a:rPr lang="en-US" sz="1600" b="1" dirty="0"/>
              <a:t>    (</a:t>
            </a:r>
            <a:r>
              <a:rPr lang="en-US" sz="1600" b="1" i="1" dirty="0"/>
              <a:t>GAN</a:t>
            </a:r>
            <a:r>
              <a:rPr lang="en-US" sz="1600" b="1" dirty="0"/>
              <a:t>) 	</a:t>
            </a:r>
          </a:p>
          <a:p>
            <a:endParaRPr lang="en-US" sz="1200" dirty="0"/>
          </a:p>
        </p:txBody>
      </p:sp>
      <p:pic>
        <p:nvPicPr>
          <p:cNvPr id="5122" name="Picture 2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1373539"/>
            <a:ext cx="6591301" cy="290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8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Impactos</a:t>
            </a:r>
            <a:r>
              <a:rPr lang="en-US" sz="2200" dirty="0">
                <a:solidFill>
                  <a:srgbClr val="525F6B"/>
                </a:solidFill>
              </a:rPr>
              <a:t> da IA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0" name="Retângulo 6"/>
          <p:cNvSpPr/>
          <p:nvPr/>
        </p:nvSpPr>
        <p:spPr>
          <a:xfrm>
            <a:off x="259080" y="4671762"/>
            <a:ext cx="10243820" cy="83099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https://blog.deeplearning.ai/blog/the-batch-gan-special-issue-ian-goodfellow-for-real-detecting-fakes-including-minorities-synthesizing-training-data-applying-virtual-make-up</a:t>
            </a:r>
            <a:endParaRPr lang="en-US" sz="1200" dirty="0"/>
          </a:p>
          <a:p>
            <a:r>
              <a:rPr lang="en-US" sz="1600" b="1" i="1" dirty="0"/>
              <a:t>Generative Adversarial Network</a:t>
            </a:r>
            <a:r>
              <a:rPr lang="en-US" sz="1600" b="1" dirty="0"/>
              <a:t>    (</a:t>
            </a:r>
            <a:r>
              <a:rPr lang="en-US" sz="1600" b="1" i="1" dirty="0"/>
              <a:t>GAN</a:t>
            </a:r>
            <a:r>
              <a:rPr lang="en-US" sz="1600" b="1" dirty="0"/>
              <a:t>) 	</a:t>
            </a:r>
          </a:p>
          <a:p>
            <a:endParaRPr lang="en-US" sz="1200" dirty="0"/>
          </a:p>
        </p:txBody>
      </p:sp>
      <p:pic>
        <p:nvPicPr>
          <p:cNvPr id="6146" name="Picture 2" descr="ezgif.com-resize (23)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80" y="1151925"/>
            <a:ext cx="6052820" cy="340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1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Impactos</a:t>
            </a:r>
            <a:r>
              <a:rPr lang="en-US" sz="2200" dirty="0">
                <a:solidFill>
                  <a:srgbClr val="525F6B"/>
                </a:solidFill>
              </a:rPr>
              <a:t> da IA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0" name="Retângulo 6"/>
          <p:cNvSpPr/>
          <p:nvPr/>
        </p:nvSpPr>
        <p:spPr>
          <a:xfrm>
            <a:off x="259080" y="4671762"/>
            <a:ext cx="10243820" cy="769441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https://towardsdatascience.com/gangogh-creating-art-with-gans-8d087d8f74a1</a:t>
            </a:r>
            <a:endParaRPr lang="en-US" sz="1200" dirty="0"/>
          </a:p>
          <a:p>
            <a:r>
              <a:rPr lang="en-US" sz="1600" b="1" i="1" dirty="0"/>
              <a:t>Generative Adversarial Network</a:t>
            </a:r>
            <a:r>
              <a:rPr lang="en-US" sz="1600" b="1" dirty="0"/>
              <a:t>    (</a:t>
            </a:r>
            <a:r>
              <a:rPr lang="en-US" sz="1600" b="1" i="1" dirty="0"/>
              <a:t>GAN</a:t>
            </a:r>
            <a:r>
              <a:rPr lang="en-US" sz="1600" b="1" dirty="0"/>
              <a:t>) 	</a:t>
            </a:r>
          </a:p>
          <a:p>
            <a:r>
              <a:rPr lang="en-US" sz="1200" dirty="0"/>
              <a:t>  </a:t>
            </a:r>
          </a:p>
        </p:txBody>
      </p:sp>
      <p:pic>
        <p:nvPicPr>
          <p:cNvPr id="8196" name="Picture 4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8" y="1714075"/>
            <a:ext cx="3508545" cy="272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7520" y="1364252"/>
            <a:ext cx="1028700" cy="2428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GANGogh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200" name="Picture 8" descr="https://artbreeder.b-cdn.net/static/image/index/mix.jp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96" y="1607110"/>
            <a:ext cx="2727325" cy="286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72801" y="1363827"/>
            <a:ext cx="1263420" cy="2432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6"/>
              </a:rPr>
              <a:t>ArtBreeder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Impactos</a:t>
            </a:r>
            <a:r>
              <a:rPr lang="en-US" sz="2200" dirty="0">
                <a:solidFill>
                  <a:srgbClr val="525F6B"/>
                </a:solidFill>
              </a:rPr>
              <a:t> da IA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0" name="Retângulo 6"/>
          <p:cNvSpPr/>
          <p:nvPr/>
        </p:nvSpPr>
        <p:spPr>
          <a:xfrm>
            <a:off x="259080" y="4671762"/>
            <a:ext cx="10243820" cy="731520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https://magenta.tensorflow.org/gansynth</a:t>
            </a:r>
            <a:endParaRPr lang="en-US" sz="1200" dirty="0"/>
          </a:p>
          <a:p>
            <a:r>
              <a:rPr lang="en-US" sz="1000" b="1" i="1" dirty="0">
                <a:hlinkClick r:id="rId4"/>
              </a:rPr>
              <a:t>https://www.asimovinstitute.org/analyzing-deep-learning-tools-music/</a:t>
            </a:r>
            <a:endParaRPr lang="en-US" sz="1000" b="1" i="1" dirty="0"/>
          </a:p>
          <a:p>
            <a:endParaRPr lang="en-US" sz="1000" b="1" i="1" dirty="0"/>
          </a:p>
          <a:p>
            <a:r>
              <a:rPr lang="en-US" sz="1600" b="1" i="1" dirty="0"/>
              <a:t>Generative Adversarial Network</a:t>
            </a:r>
            <a:r>
              <a:rPr lang="en-US" sz="1600" b="1" dirty="0"/>
              <a:t>    (</a:t>
            </a:r>
            <a:r>
              <a:rPr lang="en-US" sz="1600" b="1" i="1" dirty="0"/>
              <a:t>GAN</a:t>
            </a:r>
            <a:r>
              <a:rPr lang="en-US" sz="1600" b="1" dirty="0"/>
              <a:t>) 	</a:t>
            </a:r>
          </a:p>
          <a:p>
            <a:r>
              <a:rPr lang="en-US" sz="1200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08099" y="1344203"/>
            <a:ext cx="1028700" cy="2428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 err="1">
                <a:solidFill>
                  <a:srgbClr val="000000"/>
                </a:solidFill>
              </a:rPr>
              <a:t>GanSyth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218" name="Picture 2" descr="https://magenta.tensorflow.org/assets/gansynth/coherence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626074"/>
            <a:ext cx="5011589" cy="26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805" y="1748888"/>
            <a:ext cx="2929665" cy="16089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3426" y="1444397"/>
            <a:ext cx="1028700" cy="2428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0000"/>
                </a:solidFill>
                <a:hlinkClick r:id="rId7"/>
              </a:rPr>
              <a:t>Magenta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220" name="Picture 4" descr="Mubert AI Music API - Royalty free music for your app &amp; business | Product  Hun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t="31308" r="18586" b="33240"/>
          <a:stretch/>
        </p:blipFill>
        <p:spPr bwMode="auto">
          <a:xfrm>
            <a:off x="6354501" y="3485705"/>
            <a:ext cx="2939969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0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Impactos</a:t>
            </a:r>
            <a:r>
              <a:rPr lang="en-US" sz="2200" dirty="0">
                <a:solidFill>
                  <a:srgbClr val="525F6B"/>
                </a:solidFill>
              </a:rPr>
              <a:t> da IA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59080" y="1417836"/>
            <a:ext cx="4224833" cy="465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https://news.mit.edu/2020/covid-19-cough-cellphone-detection-1029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0967" b="15145"/>
          <a:stretch/>
        </p:blipFill>
        <p:spPr>
          <a:xfrm>
            <a:off x="259080" y="1883230"/>
            <a:ext cx="3918094" cy="3692070"/>
          </a:xfrm>
          <a:prstGeom prst="rect">
            <a:avLst/>
          </a:prstGeom>
        </p:spPr>
      </p:pic>
      <p:pic>
        <p:nvPicPr>
          <p:cNvPr id="10242" name="Picture 2" descr="Initial proof of concept graph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02" y="1146655"/>
            <a:ext cx="3428011" cy="15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90202" y="642051"/>
            <a:ext cx="4505606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dirty="0">
                <a:solidFill>
                  <a:srgbClr val="000000"/>
                </a:solidFill>
                <a:hlinkClick r:id="rId5"/>
              </a:rPr>
              <a:t>https://www.wwt.com/article/a-fever-screening-</a:t>
            </a:r>
            <a:br>
              <a:rPr lang="pt-BR" sz="1200" kern="0" dirty="0">
                <a:solidFill>
                  <a:srgbClr val="000000"/>
                </a:solidFill>
                <a:hlinkClick r:id="rId5"/>
              </a:rPr>
            </a:br>
            <a:r>
              <a:rPr lang="pt-BR" sz="1200" kern="0" dirty="0" err="1">
                <a:solidFill>
                  <a:srgbClr val="000000"/>
                </a:solidFill>
                <a:hlinkClick r:id="rId5"/>
              </a:rPr>
              <a:t>solution</a:t>
            </a:r>
            <a:r>
              <a:rPr lang="pt-BR" sz="1200" kern="0" dirty="0">
                <a:solidFill>
                  <a:srgbClr val="000000"/>
                </a:solidFill>
                <a:hlinkClick r:id="rId5"/>
              </a:rPr>
              <a:t>-</a:t>
            </a:r>
            <a:r>
              <a:rPr lang="pt-BR" sz="1200" kern="0" dirty="0" err="1">
                <a:solidFill>
                  <a:srgbClr val="000000"/>
                </a:solidFill>
                <a:hlinkClick r:id="rId5"/>
              </a:rPr>
              <a:t>using</a:t>
            </a:r>
            <a:r>
              <a:rPr lang="pt-BR" sz="1200" kern="0" dirty="0">
                <a:solidFill>
                  <a:srgbClr val="000000"/>
                </a:solidFill>
                <a:hlinkClick r:id="rId5"/>
              </a:rPr>
              <a:t>-</a:t>
            </a:r>
            <a:r>
              <a:rPr lang="pt-BR" sz="1200" kern="0" dirty="0" err="1">
                <a:solidFill>
                  <a:srgbClr val="000000"/>
                </a:solidFill>
                <a:hlinkClick r:id="rId5"/>
              </a:rPr>
              <a:t>optical</a:t>
            </a:r>
            <a:r>
              <a:rPr lang="pt-BR" sz="1200" kern="0" dirty="0">
                <a:solidFill>
                  <a:srgbClr val="000000"/>
                </a:solidFill>
                <a:hlinkClick r:id="rId5"/>
              </a:rPr>
              <a:t>-</a:t>
            </a:r>
            <a:r>
              <a:rPr lang="pt-BR" sz="1200" kern="0" dirty="0" err="1">
                <a:solidFill>
                  <a:srgbClr val="000000"/>
                </a:solidFill>
                <a:hlinkClick r:id="rId5"/>
              </a:rPr>
              <a:t>and</a:t>
            </a:r>
            <a:r>
              <a:rPr lang="pt-BR" sz="1200" kern="0" dirty="0">
                <a:solidFill>
                  <a:srgbClr val="000000"/>
                </a:solidFill>
                <a:hlinkClick r:id="rId5"/>
              </a:rPr>
              <a:t>-</a:t>
            </a:r>
            <a:r>
              <a:rPr lang="pt-BR" sz="1200" kern="0" dirty="0" err="1">
                <a:solidFill>
                  <a:srgbClr val="000000"/>
                </a:solidFill>
                <a:hlinkClick r:id="rId5"/>
              </a:rPr>
              <a:t>thermal</a:t>
            </a:r>
            <a:r>
              <a:rPr lang="pt-BR" sz="1200" kern="0" dirty="0">
                <a:solidFill>
                  <a:srgbClr val="000000"/>
                </a:solidFill>
                <a:hlinkClick r:id="rId5"/>
              </a:rPr>
              <a:t>-câmeras</a:t>
            </a:r>
            <a:r>
              <a:rPr lang="pt-BR" sz="1200" kern="0" dirty="0">
                <a:solidFill>
                  <a:srgbClr val="000000"/>
                </a:solidFill>
              </a:rPr>
              <a:t>’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0244" name="Picture 4" descr="Update_ETA_to_receiver_when_you_are_on_the_way__9_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16" y="3177811"/>
            <a:ext cx="3527385" cy="235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177175" y="2789011"/>
            <a:ext cx="6922948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050" kern="0" dirty="0">
                <a:solidFill>
                  <a:srgbClr val="000000"/>
                </a:solidFill>
                <a:hlinkClick r:id="rId7"/>
              </a:rPr>
              <a:t>https://gogetmy.zendesk.com/hc/en-us/articles/900000368923-Contactless-Delivery-What-is-it-how-does-it-work-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900" y="967744"/>
            <a:ext cx="1799195" cy="74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Exercícios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"/>
          </p:nvPr>
        </p:nvSpPr>
        <p:spPr>
          <a:xfrm>
            <a:off x="554990" y="1282560"/>
            <a:ext cx="7407910" cy="4182240"/>
          </a:xfrm>
        </p:spPr>
        <p:txBody>
          <a:bodyPr/>
          <a:lstStyle/>
          <a:p>
            <a:pPr marL="0" indent="0">
              <a:buClr>
                <a:srgbClr val="00B050"/>
              </a:buClr>
              <a:buNone/>
            </a:pPr>
            <a:r>
              <a:rPr lang="pt-BR" sz="2000" dirty="0"/>
              <a:t>O que pode-se fazer com </a:t>
            </a:r>
            <a:r>
              <a:rPr lang="pt-BR" sz="2000" dirty="0" err="1"/>
              <a:t>Machine</a:t>
            </a:r>
            <a:r>
              <a:rPr lang="pt-BR" sz="2000" dirty="0"/>
              <a:t> Learning?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pt-BR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 err="1"/>
              <a:t>Prever</a:t>
            </a:r>
            <a:r>
              <a:rPr lang="en-US" dirty="0"/>
              <a:t> </a:t>
            </a:r>
            <a:r>
              <a:rPr lang="en-US" dirty="0" err="1"/>
              <a:t>erupções</a:t>
            </a:r>
            <a:r>
              <a:rPr lang="en-US" dirty="0"/>
              <a:t> </a:t>
            </a:r>
            <a:r>
              <a:rPr lang="en-US" dirty="0" err="1"/>
              <a:t>vulcânicas</a:t>
            </a:r>
            <a:r>
              <a:rPr lang="en-US" dirty="0"/>
              <a:t> e outros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naturais</a:t>
            </a:r>
            <a:endParaRPr lang="en-US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 err="1"/>
              <a:t>Prever</a:t>
            </a:r>
            <a:r>
              <a:rPr lang="en-US" dirty="0"/>
              <a:t> </a:t>
            </a:r>
            <a:r>
              <a:rPr lang="en-US" dirty="0" err="1"/>
              <a:t>doenças</a:t>
            </a:r>
            <a:endParaRPr lang="en-US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 err="1"/>
              <a:t>Reconhecer</a:t>
            </a:r>
            <a:r>
              <a:rPr lang="en-US" dirty="0"/>
              <a:t>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fotos</a:t>
            </a:r>
            <a:endParaRPr lang="en-US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 err="1"/>
              <a:t>Recomendar</a:t>
            </a:r>
            <a:r>
              <a:rPr lang="en-US" dirty="0"/>
              <a:t> </a:t>
            </a:r>
            <a:r>
              <a:rPr lang="en-US" dirty="0" err="1"/>
              <a:t>ótimas</a:t>
            </a:r>
            <a:r>
              <a:rPr lang="en-US" dirty="0"/>
              <a:t> </a:t>
            </a:r>
            <a:r>
              <a:rPr lang="en-US" dirty="0" err="1"/>
              <a:t>oportunidades</a:t>
            </a:r>
            <a:r>
              <a:rPr lang="en-US" dirty="0"/>
              <a:t> de </a:t>
            </a:r>
            <a:r>
              <a:rPr lang="en-US" dirty="0" err="1"/>
              <a:t>compra</a:t>
            </a:r>
            <a:endParaRPr lang="en-US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 err="1"/>
              <a:t>Idealizar</a:t>
            </a:r>
            <a:r>
              <a:rPr lang="en-US" dirty="0"/>
              <a:t> </a:t>
            </a:r>
            <a:r>
              <a:rPr lang="en-US" dirty="0" err="1"/>
              <a:t>soluções</a:t>
            </a:r>
            <a:r>
              <a:rPr lang="en-US" dirty="0"/>
              <a:t> para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produção</a:t>
            </a:r>
            <a:r>
              <a:rPr lang="en-US" dirty="0"/>
              <a:t> 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 err="1"/>
              <a:t>Otimizar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time de </a:t>
            </a:r>
            <a:r>
              <a:rPr lang="en-US" dirty="0" err="1"/>
              <a:t>futebol</a:t>
            </a:r>
            <a:endParaRPr lang="en-US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 err="1"/>
              <a:t>Escrever</a:t>
            </a:r>
            <a:r>
              <a:rPr lang="en-US" dirty="0"/>
              <a:t> um </a:t>
            </a:r>
            <a:r>
              <a:rPr lang="en-US" dirty="0" err="1"/>
              <a:t>artigo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do ultimo </a:t>
            </a:r>
            <a:r>
              <a:rPr lang="en-US" dirty="0" err="1"/>
              <a:t>jogo</a:t>
            </a:r>
            <a:r>
              <a:rPr lang="en-US" dirty="0"/>
              <a:t> de </a:t>
            </a:r>
            <a:r>
              <a:rPr lang="en-US" dirty="0" err="1"/>
              <a:t>fotebol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>
            <p:custDataLst>
              <p:tags r:id="rId1"/>
            </p:custDataLst>
          </p:nvPr>
        </p:nvSpPr>
        <p:spPr>
          <a:xfrm>
            <a:off x="0" y="1062399"/>
            <a:ext cx="5066270" cy="37851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pt-BR" sz="5999" dirty="0">
                <a:latin typeface="Bosch Office Sans" pitchFamily="2" charset="0"/>
              </a:rPr>
              <a:t>Introdução à </a:t>
            </a:r>
          </a:p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pt-BR" sz="5999" dirty="0">
                <a:latin typeface="Bosch Office Sans" pitchFamily="2" charset="0"/>
              </a:rPr>
              <a:t>Inteligência</a:t>
            </a:r>
          </a:p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pt-BR" sz="5999" dirty="0">
                <a:latin typeface="Bosch Office Sans" pitchFamily="2" charset="0"/>
              </a:rPr>
              <a:t>Artificial – Parte 1</a:t>
            </a:r>
          </a:p>
        </p:txBody>
      </p:sp>
    </p:spTree>
    <p:extLst>
      <p:ext uri="{BB962C8B-B14F-4D97-AF65-F5344CB8AC3E}">
        <p14:creationId xmlns:p14="http://schemas.microsoft.com/office/powerpoint/2010/main" val="397493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>
                <a:solidFill>
                  <a:srgbClr val="525F6B"/>
                </a:solidFill>
              </a:rPr>
              <a:t>O que </a:t>
            </a:r>
            <a:r>
              <a:rPr lang="en-US" sz="2200" dirty="0" err="1">
                <a:solidFill>
                  <a:srgbClr val="525F6B"/>
                </a:solidFill>
              </a:rPr>
              <a:t>torna</a:t>
            </a:r>
            <a:r>
              <a:rPr lang="en-US" sz="2200" dirty="0">
                <a:solidFill>
                  <a:srgbClr val="525F6B"/>
                </a:solidFill>
              </a:rPr>
              <a:t> IA </a:t>
            </a:r>
            <a:r>
              <a:rPr lang="en-US" sz="2200" dirty="0" err="1">
                <a:solidFill>
                  <a:srgbClr val="525F6B"/>
                </a:solidFill>
              </a:rPr>
              <a:t>possível</a:t>
            </a:r>
            <a:r>
              <a:rPr lang="en-US" sz="2200" dirty="0">
                <a:solidFill>
                  <a:srgbClr val="525F6B"/>
                </a:solidFill>
              </a:rPr>
              <a:t>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7" name="Explosion 2 6"/>
          <p:cNvSpPr/>
          <p:nvPr/>
        </p:nvSpPr>
        <p:spPr>
          <a:xfrm>
            <a:off x="4087330" y="1179241"/>
            <a:ext cx="2788312" cy="2126772"/>
          </a:xfrm>
          <a:prstGeom prst="irregularSeal2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IA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59080" y="1669573"/>
            <a:ext cx="2987703" cy="103366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accent4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Poder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Computacional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7716189" y="1669573"/>
            <a:ext cx="2994991" cy="103366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accent4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rgbClr val="000000"/>
                </a:solidFill>
                <a:latin typeface="Bosch Office Sans"/>
              </a:rPr>
              <a:t>Dados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>
          <a:xfrm rot="16200000">
            <a:off x="4231522" y="3961563"/>
            <a:ext cx="2344770" cy="103366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accent4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Algoritmo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19217" y="2504257"/>
            <a:ext cx="2291963" cy="11332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Digitalização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err="1">
                <a:solidFill>
                  <a:srgbClr val="000000"/>
                </a:solidFill>
              </a:rPr>
              <a:t>IoT</a:t>
            </a:r>
            <a:endParaRPr lang="en-US" kern="0" dirty="0">
              <a:solidFill>
                <a:srgbClr val="000000"/>
              </a:solidFill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Smartphone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85236" y="3931442"/>
            <a:ext cx="2291963" cy="17193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Complexidade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rgbClr val="000000"/>
                </a:solidFill>
              </a:rPr>
              <a:t>Open source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Ciclos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iteração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err="1">
                <a:solidFill>
                  <a:srgbClr val="000000"/>
                </a:solidFill>
              </a:rPr>
              <a:t>Financiamento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080" y="2504257"/>
            <a:ext cx="914400" cy="14579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CPUs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rgbClr val="000000"/>
                </a:solidFill>
              </a:rPr>
              <a:t>GPUs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TPUs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err="1">
                <a:solidFill>
                  <a:srgbClr val="000000"/>
                </a:solidFill>
              </a:rPr>
              <a:t>Memória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>
            <p:custDataLst>
              <p:tags r:id="rId1"/>
            </p:custDataLst>
          </p:nvPr>
        </p:nvSpPr>
        <p:spPr>
          <a:xfrm>
            <a:off x="0" y="1524001"/>
            <a:ext cx="4243510" cy="286193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pt-BR" sz="5999" dirty="0">
                <a:solidFill>
                  <a:srgbClr val="FFFFFF"/>
                </a:solidFill>
                <a:latin typeface="+mj-lt"/>
              </a:rPr>
              <a:t>Projetos orientados a dados</a:t>
            </a:r>
          </a:p>
        </p:txBody>
      </p:sp>
    </p:spTree>
    <p:extLst>
      <p:ext uri="{BB962C8B-B14F-4D97-AF65-F5344CB8AC3E}">
        <p14:creationId xmlns:p14="http://schemas.microsoft.com/office/powerpoint/2010/main" val="7923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Projetos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orientados</a:t>
            </a:r>
            <a:r>
              <a:rPr lang="en-US" sz="2200" dirty="0">
                <a:solidFill>
                  <a:srgbClr val="525F6B"/>
                </a:solidFill>
              </a:rPr>
              <a:t> a dados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3" y="1935211"/>
            <a:ext cx="9682338" cy="29199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23284" y="1315453"/>
            <a:ext cx="882316" cy="473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826" y="4376897"/>
            <a:ext cx="2400548" cy="1145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512" y="632156"/>
            <a:ext cx="2666839" cy="1675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077" y="4224298"/>
            <a:ext cx="2344103" cy="1076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57" y="4901253"/>
            <a:ext cx="2363405" cy="48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 flipV="1">
            <a:off x="4735512" y="3417351"/>
            <a:ext cx="1472565" cy="2552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4904818" y="758266"/>
            <a:ext cx="2328225" cy="144527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5870" rIns="0" bIns="-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BR" sz="1200" dirty="0">
                <a:solidFill>
                  <a:srgbClr val="202124"/>
                </a:solidFill>
                <a:latin typeface="+mn-lt"/>
              </a:rPr>
              <a:t>O</a:t>
            </a:r>
            <a:r>
              <a:rPr kumimoji="0" lang="pt-PT" altLang="pt-BR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lt"/>
              </a:rPr>
              <a:t>s dados existentes são resultado de aquisição legal ou outra aquisição</a:t>
            </a:r>
            <a:r>
              <a:rPr kumimoji="0" lang="pt-PT" altLang="pt-BR" sz="1200" b="0" i="0" u="none" strike="noStrike" cap="none" normalizeH="0" dirty="0">
                <a:ln>
                  <a:noFill/>
                </a:ln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kumimoji="0" lang="pt-PT" altLang="pt-BR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lt"/>
              </a:rPr>
              <a:t>obrigatoria de dados</a:t>
            </a:r>
            <a:r>
              <a:rPr kumimoji="0" lang="pt-PT" altLang="pt-BR" sz="1200" b="0" i="0" u="none" strike="noStrike" cap="none" normalizeH="0" dirty="0">
                <a:ln>
                  <a:noFill/>
                </a:ln>
                <a:solidFill>
                  <a:srgbClr val="202124"/>
                </a:solidFill>
                <a:effectLst/>
                <a:latin typeface="+mn-lt"/>
              </a:rPr>
              <a:t> - </a:t>
            </a:r>
            <a:r>
              <a:rPr kumimoji="0" lang="pt-PT" altLang="pt-BR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lt"/>
              </a:rPr>
              <a:t>mas que não foram coletados para aplicações de ML / IA. Uma transferência do papel para os formatos digitais também cai nesta categoria</a:t>
            </a:r>
            <a:r>
              <a:rPr kumimoji="0" lang="pt-PT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621171" y="272921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922983" y="4476524"/>
            <a:ext cx="1829728" cy="34959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Sem aquisição de dados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497487" y="4168376"/>
            <a:ext cx="1498814" cy="61424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Aquisição</a:t>
            </a:r>
            <a:r>
              <a:rPr kumimoji="0" lang="pt-BR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pt-BR" sz="1200" b="1" kern="0" dirty="0">
                <a:solidFill>
                  <a:srgbClr val="000000"/>
                </a:solidFill>
              </a:rPr>
              <a:t>Pacifica</a:t>
            </a:r>
            <a:r>
              <a:rPr lang="pt-BR" sz="1200" kern="0" dirty="0">
                <a:solidFill>
                  <a:srgbClr val="000000"/>
                </a:solidFill>
              </a:rPr>
              <a:t> de dados</a:t>
            </a:r>
          </a:p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dirty="0">
                <a:solidFill>
                  <a:srgbClr val="000000"/>
                </a:solidFill>
              </a:rPr>
              <a:t>(digitação)</a:t>
            </a:r>
          </a:p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879059" y="3689101"/>
            <a:ext cx="2042082" cy="5843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Aquisição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Ativa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 dados</a:t>
            </a:r>
          </a:p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dirty="0">
                <a:solidFill>
                  <a:srgbClr val="000000"/>
                </a:solidFill>
              </a:rPr>
              <a:t>(orientada aos negócios)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5660720" y="4358351"/>
            <a:ext cx="2496561" cy="11828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dirty="0">
                <a:solidFill>
                  <a:srgbClr val="000000"/>
                </a:solidFill>
              </a:rPr>
              <a:t>“Ativa” significa que há um certo propósito e estratégia na coleta de dados. Desse modo, frequência, volume e propósito são pré-definidos por um objetivo.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31512" y="4859710"/>
            <a:ext cx="2720669" cy="6024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lvl="0" algn="just" eaLnBrk="0" hangingPunct="0"/>
            <a:r>
              <a:rPr lang="pt-PT" altLang="pt-BR" sz="1200" dirty="0">
                <a:solidFill>
                  <a:srgbClr val="202124"/>
                </a:solidFill>
              </a:rPr>
              <a:t>Não há nenhuma forma de coleta, armazenamento ou  processamento de dados.</a:t>
            </a:r>
            <a:r>
              <a:rPr lang="pt-PT" altLang="pt-BR" sz="1200" dirty="0"/>
              <a:t> 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8367077" y="3402580"/>
            <a:ext cx="2168700" cy="63651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dirty="0">
                <a:solidFill>
                  <a:srgbClr val="000000"/>
                </a:solidFill>
              </a:rPr>
              <a:t>Aquisição </a:t>
            </a:r>
            <a:r>
              <a:rPr lang="pt-BR" sz="1200" b="1" kern="0" dirty="0">
                <a:solidFill>
                  <a:srgbClr val="000000"/>
                </a:solidFill>
              </a:rPr>
              <a:t>Estratégica</a:t>
            </a:r>
            <a:r>
              <a:rPr lang="pt-BR" sz="1200" kern="0" dirty="0">
                <a:solidFill>
                  <a:srgbClr val="000000"/>
                </a:solidFill>
              </a:rPr>
              <a:t> de dados</a:t>
            </a:r>
          </a:p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(orientada</a:t>
            </a:r>
            <a:r>
              <a:rPr kumimoji="0" lang="pt-BR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 previsões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8312485" y="4211934"/>
            <a:ext cx="2558715" cy="11010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A aquisição</a:t>
            </a:r>
            <a:r>
              <a:rPr kumimoji="0" lang="pt-BR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 estrat</a:t>
            </a:r>
            <a:r>
              <a:rPr lang="pt-BR" sz="1200" kern="0" dirty="0" err="1">
                <a:solidFill>
                  <a:srgbClr val="000000"/>
                </a:solidFill>
                <a:latin typeface="Bosch Office Sans"/>
              </a:rPr>
              <a:t>égica</a:t>
            </a:r>
            <a:r>
              <a:rPr lang="pt-BR" sz="1200" kern="0" dirty="0">
                <a:solidFill>
                  <a:srgbClr val="000000"/>
                </a:solidFill>
                <a:latin typeface="Bosch Office Sans"/>
              </a:rPr>
              <a:t> é a forma de aquisição mais desejada, porém, também a mais desafiadora: requer análises acerca de quais dados serão benéficos para casos futuros.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24" y="142669"/>
            <a:ext cx="1684278" cy="6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Projetos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orientados</a:t>
            </a:r>
            <a:r>
              <a:rPr lang="en-US" sz="2200" dirty="0">
                <a:solidFill>
                  <a:srgbClr val="525F6B"/>
                </a:solidFill>
              </a:rPr>
              <a:t> a dados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5823284" y="1315453"/>
            <a:ext cx="882316" cy="4732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36" y="1425600"/>
            <a:ext cx="2996188" cy="39720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54" y="1425600"/>
            <a:ext cx="2348158" cy="87674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 flipH="1">
            <a:off x="3064368" y="1613057"/>
            <a:ext cx="1754100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946" y="2333990"/>
            <a:ext cx="2287167" cy="9987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/>
          <p:cNvCxnSpPr/>
          <p:nvPr/>
        </p:nvCxnSpPr>
        <p:spPr>
          <a:xfrm>
            <a:off x="6085148" y="2841275"/>
            <a:ext cx="1375798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25" y="2494850"/>
            <a:ext cx="2279543" cy="11359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/>
          <p:cNvCxnSpPr/>
          <p:nvPr/>
        </p:nvCxnSpPr>
        <p:spPr>
          <a:xfrm flipH="1">
            <a:off x="3068912" y="3062828"/>
            <a:ext cx="1754100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563146" y="1210015"/>
            <a:ext cx="2513922" cy="118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Os</a:t>
            </a:r>
            <a:r>
              <a:rPr kumimoji="0" lang="pt-BR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cientistas de dados são especializados em analisar conjuntos de dados e algoritmos personalizados de </a:t>
            </a:r>
            <a:r>
              <a:rPr lang="pt-BR" sz="1200" kern="0" dirty="0">
                <a:solidFill>
                  <a:srgbClr val="000000"/>
                </a:solidFill>
                <a:latin typeface="Bosch Office Sans"/>
              </a:rPr>
              <a:t>m</a:t>
            </a:r>
            <a:r>
              <a:rPr kumimoji="0" lang="pt-BR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achine </a:t>
            </a:r>
            <a:r>
              <a:rPr lang="pt-BR" sz="1200" kern="0" dirty="0">
                <a:solidFill>
                  <a:srgbClr val="000000"/>
                </a:solidFill>
                <a:latin typeface="Bosch Office Sans"/>
              </a:rPr>
              <a:t>l</a:t>
            </a:r>
            <a:r>
              <a:rPr kumimoji="0" lang="pt-BR" sz="1200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earning</a:t>
            </a:r>
            <a:r>
              <a:rPr kumimoji="0" lang="pt-BR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.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10845" y="2482119"/>
            <a:ext cx="2673016" cy="11486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Os especialistas</a:t>
            </a:r>
            <a:r>
              <a:rPr kumimoji="0" lang="pt-BR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de domínio sabem tudo sobre as questões a serem tratadas. Esses membros da equipe são necessários para interpretar resultados.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7448246" y="2207233"/>
            <a:ext cx="2655800" cy="120439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Os especialistas</a:t>
            </a:r>
            <a:r>
              <a:rPr kumimoji="0" lang="pt-BR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em TI lidam com todas as questões relacionadas à tratamento, computação e armazenamento de grandes conjuntos de dados. 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90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Projetos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orientado</a:t>
            </a:r>
            <a:r>
              <a:rPr lang="en-US" sz="2200" dirty="0">
                <a:solidFill>
                  <a:srgbClr val="525F6B"/>
                </a:solidFill>
              </a:rPr>
              <a:t> a dados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447" t="28789"/>
          <a:stretch/>
        </p:blipFill>
        <p:spPr>
          <a:xfrm>
            <a:off x="1937172" y="2709333"/>
            <a:ext cx="6520909" cy="2077491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As equipes de projeto orientadas a dados precisam trabalhar juntas ... dos três processos mostrados aqui, qual você acha que é o mais benéfico para atingir a meta final em um projeto orientado a dados?</a:t>
            </a:r>
            <a:endParaRPr lang="en-US" dirty="0"/>
          </a:p>
        </p:txBody>
      </p:sp>
      <p:sp>
        <p:nvSpPr>
          <p:cNvPr id="7" name="Oval 4"/>
          <p:cNvSpPr/>
          <p:nvPr/>
        </p:nvSpPr>
        <p:spPr>
          <a:xfrm>
            <a:off x="2018454" y="3982720"/>
            <a:ext cx="6096000" cy="86698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9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Empregos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relacionados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2112345" y="5367030"/>
            <a:ext cx="6745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https://www.analyticsvidhya.com/blog/2015/10/job-comparison-data-scientist-data-engineer-statistician/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78" y="1036800"/>
            <a:ext cx="7153104" cy="421187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19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Empregos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relacionados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112345" y="5367030"/>
            <a:ext cx="6745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https://www.analyticsvidhya.com/blog/2015/10/job-comparison-data-scientist-data-engineer-statistician/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91" y="1127647"/>
            <a:ext cx="7364876" cy="4148535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947" y="800408"/>
            <a:ext cx="4559967" cy="34924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0638" y="39418"/>
            <a:ext cx="1519362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07" y="0"/>
            <a:ext cx="1748286" cy="72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37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Análise</a:t>
            </a:r>
            <a:r>
              <a:rPr lang="en-US" sz="2200" dirty="0">
                <a:solidFill>
                  <a:srgbClr val="525F6B"/>
                </a:solidFill>
              </a:rPr>
              <a:t> de dados e IA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39" name="Abgerundetes Rechteck 14"/>
          <p:cNvSpPr/>
          <p:nvPr>
            <p:custDataLst>
              <p:tags r:id="rId1"/>
            </p:custDataLst>
          </p:nvPr>
        </p:nvSpPr>
        <p:spPr>
          <a:xfrm>
            <a:off x="2801163" y="1308937"/>
            <a:ext cx="1654565" cy="3494979"/>
          </a:xfrm>
          <a:prstGeom prst="roundRect">
            <a:avLst/>
          </a:prstGeom>
          <a:noFill/>
          <a:ln w="63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0" name="Abgerundetes Rechteck 15"/>
          <p:cNvSpPr/>
          <p:nvPr>
            <p:custDataLst>
              <p:tags r:id="rId2"/>
            </p:custDataLst>
          </p:nvPr>
        </p:nvSpPr>
        <p:spPr>
          <a:xfrm>
            <a:off x="6969827" y="1289621"/>
            <a:ext cx="2075658" cy="3494979"/>
          </a:xfrm>
          <a:prstGeom prst="roundRect">
            <a:avLst/>
          </a:prstGeom>
          <a:noFill/>
          <a:ln w="63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1" name="Abgerundetes Rechteck 16"/>
          <p:cNvSpPr/>
          <p:nvPr>
            <p:custDataLst>
              <p:tags r:id="rId3"/>
            </p:custDataLst>
          </p:nvPr>
        </p:nvSpPr>
        <p:spPr>
          <a:xfrm>
            <a:off x="4708366" y="1289621"/>
            <a:ext cx="1973396" cy="3494979"/>
          </a:xfrm>
          <a:prstGeom prst="roundRect">
            <a:avLst/>
          </a:prstGeom>
          <a:noFill/>
          <a:ln w="63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2" name="TextBox 9"/>
          <p:cNvSpPr txBox="1"/>
          <p:nvPr>
            <p:custDataLst>
              <p:tags r:id="rId4"/>
            </p:custDataLst>
          </p:nvPr>
        </p:nvSpPr>
        <p:spPr>
          <a:xfrm>
            <a:off x="991074" y="4953170"/>
            <a:ext cx="1654565" cy="6754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fontAlgn="auto">
              <a:spcBef>
                <a:spcPts val="500"/>
              </a:spcBef>
              <a:spcAft>
                <a:spcPts val="0"/>
              </a:spcAft>
              <a:defRPr sz="1200" kern="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sz="1334" b="1" dirty="0"/>
              <a:t>Tipo de dados</a:t>
            </a:r>
            <a:r>
              <a:rPr lang="en-US" sz="1334" dirty="0"/>
              <a:t>, por </a:t>
            </a:r>
            <a:r>
              <a:rPr lang="en-US" sz="1334" dirty="0" err="1"/>
              <a:t>exemplo</a:t>
            </a:r>
            <a:r>
              <a:rPr lang="en-US" sz="1334" dirty="0"/>
              <a:t> OPCON MES, </a:t>
            </a:r>
            <a:r>
              <a:rPr lang="en-US" sz="1334" dirty="0" err="1"/>
              <a:t>arquivos</a:t>
            </a:r>
            <a:r>
              <a:rPr lang="en-US" sz="1334" dirty="0"/>
              <a:t> de log, etc.</a:t>
            </a:r>
          </a:p>
        </p:txBody>
      </p:sp>
      <p:sp>
        <p:nvSpPr>
          <p:cNvPr id="43" name="TextBox 9_"/>
          <p:cNvSpPr txBox="1"/>
          <p:nvPr>
            <p:custDataLst>
              <p:tags r:id="rId5"/>
            </p:custDataLst>
          </p:nvPr>
        </p:nvSpPr>
        <p:spPr>
          <a:xfrm>
            <a:off x="2870011" y="4984589"/>
            <a:ext cx="1654565" cy="443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algn="ctr" fontAlgn="auto">
              <a:spcBef>
                <a:spcPts val="500"/>
              </a:spcBef>
              <a:spcAft>
                <a:spcPts val="0"/>
              </a:spcAft>
              <a:defRPr sz="1200" kern="0">
                <a:solidFill>
                  <a:schemeClr val="tx2"/>
                </a:solidFill>
              </a:defRPr>
            </a:lvl1pPr>
          </a:lstStyle>
          <a:p>
            <a:r>
              <a:rPr lang="pt-BR" sz="1334" dirty="0"/>
              <a:t>Os dados são </a:t>
            </a:r>
            <a:r>
              <a:rPr lang="pt-BR" sz="1334" b="1" dirty="0"/>
              <a:t>coletados, limpos e armazenados</a:t>
            </a:r>
            <a:r>
              <a:rPr lang="pt-BR" sz="1334" dirty="0"/>
              <a:t> em um data </a:t>
            </a:r>
            <a:r>
              <a:rPr lang="pt-BR" sz="1334" dirty="0" err="1"/>
              <a:t>lake</a:t>
            </a:r>
            <a:r>
              <a:rPr lang="pt-BR" sz="1334" dirty="0"/>
              <a:t> central</a:t>
            </a:r>
            <a:endParaRPr lang="en-US" sz="1334" dirty="0"/>
          </a:p>
        </p:txBody>
      </p:sp>
      <p:sp>
        <p:nvSpPr>
          <p:cNvPr id="44" name="TextBox 9__"/>
          <p:cNvSpPr txBox="1"/>
          <p:nvPr>
            <p:custDataLst>
              <p:tags r:id="rId6"/>
            </p:custDataLst>
          </p:nvPr>
        </p:nvSpPr>
        <p:spPr>
          <a:xfrm>
            <a:off x="4524576" y="4984589"/>
            <a:ext cx="2550077" cy="443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algn="ctr" fontAlgn="auto">
              <a:spcBef>
                <a:spcPts val="500"/>
              </a:spcBef>
              <a:spcAft>
                <a:spcPts val="0"/>
              </a:spcAft>
              <a:defRPr sz="1200" kern="0">
                <a:solidFill>
                  <a:schemeClr val="tx2"/>
                </a:solidFill>
              </a:defRPr>
            </a:lvl1pPr>
          </a:lstStyle>
          <a:p>
            <a:r>
              <a:rPr lang="pt-BR" sz="1334" b="1" dirty="0"/>
              <a:t>Os dados são </a:t>
            </a:r>
            <a:r>
              <a:rPr lang="pt-BR" sz="1334" b="1" dirty="0" err="1"/>
              <a:t>pré</a:t>
            </a:r>
            <a:r>
              <a:rPr lang="pt-BR" sz="1334" b="1" dirty="0"/>
              <a:t>-processados</a:t>
            </a:r>
          </a:p>
          <a:p>
            <a:r>
              <a:rPr lang="pt-BR" sz="1334" b="1" dirty="0"/>
              <a:t>Métodos analíticos </a:t>
            </a:r>
            <a:r>
              <a:rPr lang="pt-BR" sz="1334" dirty="0"/>
              <a:t>são aplicados aos dados</a:t>
            </a:r>
            <a:endParaRPr lang="en-US" sz="1334" dirty="0"/>
          </a:p>
        </p:txBody>
      </p:sp>
      <p:sp>
        <p:nvSpPr>
          <p:cNvPr id="45" name="Abgerundetes Rechteck 22"/>
          <p:cNvSpPr/>
          <p:nvPr>
            <p:custDataLst>
              <p:tags r:id="rId7"/>
            </p:custDataLst>
          </p:nvPr>
        </p:nvSpPr>
        <p:spPr>
          <a:xfrm>
            <a:off x="1168862" y="1308472"/>
            <a:ext cx="1407161" cy="3478637"/>
          </a:xfrm>
          <a:prstGeom prst="roundRect">
            <a:avLst/>
          </a:prstGeom>
          <a:noFill/>
          <a:ln w="63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6" name="Rounded Rectangle 2______"/>
          <p:cNvSpPr/>
          <p:nvPr>
            <p:custDataLst>
              <p:tags r:id="rId8"/>
            </p:custDataLst>
          </p:nvPr>
        </p:nvSpPr>
        <p:spPr>
          <a:xfrm>
            <a:off x="7136963" y="4912662"/>
            <a:ext cx="2098395" cy="71597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pt-BR" sz="1334" dirty="0">
                <a:solidFill>
                  <a:schemeClr val="bg1"/>
                </a:solidFill>
              </a:rPr>
              <a:t>Aplicativo baseado na Web / móvel. Produto implantado</a:t>
            </a:r>
            <a:endParaRPr lang="en-US" sz="1334" dirty="0">
              <a:solidFill>
                <a:schemeClr val="bg1"/>
              </a:solidFill>
            </a:endParaRPr>
          </a:p>
        </p:txBody>
      </p:sp>
      <p:grpSp>
        <p:nvGrpSpPr>
          <p:cNvPr id="47" name="Grupo 42"/>
          <p:cNvGrpSpPr/>
          <p:nvPr/>
        </p:nvGrpSpPr>
        <p:grpSpPr>
          <a:xfrm>
            <a:off x="1350234" y="1878362"/>
            <a:ext cx="1038501" cy="2771455"/>
            <a:chOff x="1601574" y="1275178"/>
            <a:chExt cx="1150016" cy="3150493"/>
          </a:xfrm>
        </p:grpSpPr>
        <p:pic>
          <p:nvPicPr>
            <p:cNvPr id="48" name="Imagem 24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 rotWithShape="1"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01" t="22089" r="21865" b="21941"/>
            <a:stretch/>
          </p:blipFill>
          <p:spPr>
            <a:xfrm>
              <a:off x="1601574" y="1275178"/>
              <a:ext cx="1150016" cy="1146673"/>
            </a:xfrm>
            <a:prstGeom prst="rect">
              <a:avLst/>
            </a:prstGeom>
          </p:spPr>
        </p:pic>
        <p:pic>
          <p:nvPicPr>
            <p:cNvPr id="49" name="Imagem 25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 rotWithShape="1"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01" t="22089" r="21865" b="21941"/>
            <a:stretch/>
          </p:blipFill>
          <p:spPr>
            <a:xfrm>
              <a:off x="1601574" y="3278998"/>
              <a:ext cx="1150016" cy="1146673"/>
            </a:xfrm>
            <a:prstGeom prst="rect">
              <a:avLst/>
            </a:prstGeom>
          </p:spPr>
        </p:pic>
        <p:grpSp>
          <p:nvGrpSpPr>
            <p:cNvPr id="50" name="Grupo 29"/>
            <p:cNvGrpSpPr/>
            <p:nvPr/>
          </p:nvGrpSpPr>
          <p:grpSpPr>
            <a:xfrm>
              <a:off x="2141781" y="2616476"/>
              <a:ext cx="76440" cy="391514"/>
              <a:chOff x="591380" y="1795498"/>
              <a:chExt cx="76440" cy="391514"/>
            </a:xfrm>
          </p:grpSpPr>
          <p:sp>
            <p:nvSpPr>
              <p:cNvPr id="51" name="Elipse 26"/>
              <p:cNvSpPr/>
              <p:nvPr>
                <p:custDataLst>
                  <p:tags r:id="rId27"/>
                </p:custDataLst>
              </p:nvPr>
            </p:nvSpPr>
            <p:spPr>
              <a:xfrm>
                <a:off x="593090" y="1795498"/>
                <a:ext cx="74730" cy="7473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rgbClr val="3F136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16264"/>
                <a:endParaRPr lang="en-US" sz="2001" kern="0" dirty="0">
                  <a:solidFill>
                    <a:srgbClr val="000000"/>
                  </a:solidFill>
                  <a:latin typeface="Bosch Office Sans"/>
                </a:endParaRPr>
              </a:p>
            </p:txBody>
          </p:sp>
          <p:sp>
            <p:nvSpPr>
              <p:cNvPr id="52" name="Elipse 27"/>
              <p:cNvSpPr/>
              <p:nvPr>
                <p:custDataLst>
                  <p:tags r:id="rId28"/>
                </p:custDataLst>
              </p:nvPr>
            </p:nvSpPr>
            <p:spPr>
              <a:xfrm>
                <a:off x="591380" y="1947898"/>
                <a:ext cx="74730" cy="7473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rgbClr val="3F136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16264"/>
                <a:endParaRPr lang="en-US" sz="2001" kern="0" dirty="0">
                  <a:solidFill>
                    <a:srgbClr val="000000"/>
                  </a:solidFill>
                  <a:latin typeface="Bosch Office Sans"/>
                </a:endParaRPr>
              </a:p>
            </p:txBody>
          </p:sp>
          <p:sp>
            <p:nvSpPr>
              <p:cNvPr id="53" name="Elipse 28"/>
              <p:cNvSpPr/>
              <p:nvPr>
                <p:custDataLst>
                  <p:tags r:id="rId29"/>
                </p:custDataLst>
              </p:nvPr>
            </p:nvSpPr>
            <p:spPr>
              <a:xfrm>
                <a:off x="591380" y="2112282"/>
                <a:ext cx="74730" cy="7473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rgbClr val="3F136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16264"/>
                <a:endParaRPr lang="en-US" sz="2001" kern="0" dirty="0">
                  <a:solidFill>
                    <a:srgbClr val="000000"/>
                  </a:solidFill>
                  <a:latin typeface="Bosch Office Sans"/>
                </a:endParaRPr>
              </a:p>
            </p:txBody>
          </p:sp>
        </p:grpSp>
      </p:grpSp>
      <p:grpSp>
        <p:nvGrpSpPr>
          <p:cNvPr id="54" name="Grupo 43"/>
          <p:cNvGrpSpPr/>
          <p:nvPr/>
        </p:nvGrpSpPr>
        <p:grpSpPr>
          <a:xfrm>
            <a:off x="2885171" y="1784136"/>
            <a:ext cx="1503345" cy="2906020"/>
            <a:chOff x="2914785" y="1211204"/>
            <a:chExt cx="1690536" cy="3096913"/>
          </a:xfrm>
        </p:grpSpPr>
        <p:pic>
          <p:nvPicPr>
            <p:cNvPr id="55" name="Imagem 3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270" y="1507636"/>
              <a:ext cx="681755" cy="681755"/>
            </a:xfrm>
            <a:prstGeom prst="rect">
              <a:avLst/>
            </a:prstGeom>
          </p:spPr>
        </p:pic>
        <p:pic>
          <p:nvPicPr>
            <p:cNvPr id="56" name="Imagem 3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0" t="24963" r="12430" b="25635"/>
            <a:stretch/>
          </p:blipFill>
          <p:spPr>
            <a:xfrm>
              <a:off x="2914785" y="1211204"/>
              <a:ext cx="1681235" cy="1243602"/>
            </a:xfrm>
            <a:prstGeom prst="rect">
              <a:avLst/>
            </a:prstGeom>
          </p:spPr>
        </p:pic>
        <p:pic>
          <p:nvPicPr>
            <p:cNvPr id="57" name="Imagem 37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0" t="24963" r="12430" b="25635"/>
            <a:stretch/>
          </p:blipFill>
          <p:spPr>
            <a:xfrm>
              <a:off x="2924086" y="3064515"/>
              <a:ext cx="1681235" cy="1243602"/>
            </a:xfrm>
            <a:prstGeom prst="rect">
              <a:avLst/>
            </a:prstGeom>
          </p:spPr>
        </p:pic>
        <p:pic>
          <p:nvPicPr>
            <p:cNvPr id="58" name="Picture 2" descr="Image result for messaging queue icon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 rotWithShape="1">
            <a:blip r:embed="rId3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7" t="23686" r="7666" b="24183"/>
            <a:stretch/>
          </p:blipFill>
          <p:spPr bwMode="auto">
            <a:xfrm>
              <a:off x="3009441" y="2552620"/>
              <a:ext cx="1519017" cy="476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Grupo 39"/>
            <p:cNvGrpSpPr/>
            <p:nvPr/>
          </p:nvGrpSpPr>
          <p:grpSpPr>
            <a:xfrm>
              <a:off x="3373549" y="3389416"/>
              <a:ext cx="671666" cy="531683"/>
              <a:chOff x="3211965" y="3293231"/>
              <a:chExt cx="985517" cy="849637"/>
            </a:xfrm>
          </p:grpSpPr>
          <p:pic>
            <p:nvPicPr>
              <p:cNvPr id="60" name="Imagem 31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5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965" y="3293231"/>
                <a:ext cx="721819" cy="721819"/>
              </a:xfrm>
              <a:prstGeom prst="rect">
                <a:avLst/>
              </a:prstGeom>
            </p:spPr>
          </p:pic>
          <p:pic>
            <p:nvPicPr>
              <p:cNvPr id="61" name="Imagem 34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17182">
                <a:off x="3475663" y="3421049"/>
                <a:ext cx="721819" cy="721819"/>
              </a:xfrm>
              <a:prstGeom prst="rect">
                <a:avLst/>
              </a:prstGeom>
            </p:spPr>
          </p:pic>
        </p:grpSp>
      </p:grpSp>
      <p:pic>
        <p:nvPicPr>
          <p:cNvPr id="62" name="Imagem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654" y="2286609"/>
            <a:ext cx="1698266" cy="1698266"/>
          </a:xfrm>
          <a:prstGeom prst="rect">
            <a:avLst/>
          </a:prstGeom>
        </p:spPr>
      </p:pic>
      <p:grpSp>
        <p:nvGrpSpPr>
          <p:cNvPr id="63" name="Grupo 44"/>
          <p:cNvGrpSpPr/>
          <p:nvPr/>
        </p:nvGrpSpPr>
        <p:grpSpPr>
          <a:xfrm>
            <a:off x="5302112" y="2008398"/>
            <a:ext cx="1038146" cy="2525394"/>
            <a:chOff x="5064970" y="1396132"/>
            <a:chExt cx="1161407" cy="2921346"/>
          </a:xfrm>
        </p:grpSpPr>
        <p:pic>
          <p:nvPicPr>
            <p:cNvPr id="64" name="Imagem 4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970" y="1396132"/>
              <a:ext cx="1161407" cy="1161407"/>
            </a:xfrm>
            <a:prstGeom prst="rect">
              <a:avLst/>
            </a:prstGeom>
          </p:spPr>
        </p:pic>
        <p:pic>
          <p:nvPicPr>
            <p:cNvPr id="65" name="Imagem 4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970" y="3194514"/>
              <a:ext cx="1044005" cy="1122964"/>
            </a:xfrm>
            <a:prstGeom prst="rect">
              <a:avLst/>
            </a:prstGeom>
          </p:spPr>
        </p:pic>
      </p:grpSp>
      <p:sp>
        <p:nvSpPr>
          <p:cNvPr id="66" name="TextBox 9___"/>
          <p:cNvSpPr txBox="1"/>
          <p:nvPr>
            <p:custDataLst>
              <p:tags r:id="rId10"/>
            </p:custDataLst>
          </p:nvPr>
        </p:nvSpPr>
        <p:spPr>
          <a:xfrm>
            <a:off x="1134850" y="1442152"/>
            <a:ext cx="1476777" cy="2354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fontAlgn="auto">
              <a:spcBef>
                <a:spcPts val="500"/>
              </a:spcBef>
              <a:spcAft>
                <a:spcPts val="0"/>
              </a:spcAft>
              <a:defRPr sz="1200" kern="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sz="1556" b="1" dirty="0"/>
              <a:t>Data Sources</a:t>
            </a:r>
            <a:endParaRPr lang="en-US" sz="1556" dirty="0"/>
          </a:p>
          <a:p>
            <a:endParaRPr lang="en-US" sz="1556" dirty="0"/>
          </a:p>
        </p:txBody>
      </p:sp>
      <p:sp>
        <p:nvSpPr>
          <p:cNvPr id="67" name="TextBox 9____"/>
          <p:cNvSpPr txBox="1"/>
          <p:nvPr>
            <p:custDataLst>
              <p:tags r:id="rId11"/>
            </p:custDataLst>
          </p:nvPr>
        </p:nvSpPr>
        <p:spPr>
          <a:xfrm>
            <a:off x="2874339" y="1406355"/>
            <a:ext cx="1476777" cy="2354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fontAlgn="auto">
              <a:spcBef>
                <a:spcPts val="500"/>
              </a:spcBef>
              <a:spcAft>
                <a:spcPts val="0"/>
              </a:spcAft>
              <a:defRPr sz="1200" kern="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sz="1556" b="1" dirty="0"/>
              <a:t>Data Storage</a:t>
            </a:r>
            <a:endParaRPr lang="en-US" sz="1556" dirty="0"/>
          </a:p>
          <a:p>
            <a:endParaRPr lang="en-US" sz="1556" dirty="0"/>
          </a:p>
        </p:txBody>
      </p:sp>
      <p:sp>
        <p:nvSpPr>
          <p:cNvPr id="68" name="TextBox 9_____"/>
          <p:cNvSpPr txBox="1"/>
          <p:nvPr>
            <p:custDataLst>
              <p:tags r:id="rId12"/>
            </p:custDataLst>
          </p:nvPr>
        </p:nvSpPr>
        <p:spPr>
          <a:xfrm>
            <a:off x="4984267" y="1387411"/>
            <a:ext cx="1476777" cy="2354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fontAlgn="auto">
              <a:spcBef>
                <a:spcPts val="500"/>
              </a:spcBef>
              <a:spcAft>
                <a:spcPts val="0"/>
              </a:spcAft>
              <a:defRPr sz="1200" kern="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sz="1556" b="1" dirty="0"/>
              <a:t>Data Analysis</a:t>
            </a:r>
            <a:endParaRPr lang="en-US" sz="1556" dirty="0"/>
          </a:p>
          <a:p>
            <a:endParaRPr lang="en-US" sz="1556" dirty="0"/>
          </a:p>
        </p:txBody>
      </p:sp>
      <p:sp>
        <p:nvSpPr>
          <p:cNvPr id="69" name="TextBox 9______"/>
          <p:cNvSpPr txBox="1"/>
          <p:nvPr>
            <p:custDataLst>
              <p:tags r:id="rId13"/>
            </p:custDataLst>
          </p:nvPr>
        </p:nvSpPr>
        <p:spPr>
          <a:xfrm>
            <a:off x="7302538" y="1409523"/>
            <a:ext cx="1476777" cy="2354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fontAlgn="auto">
              <a:spcBef>
                <a:spcPts val="500"/>
              </a:spcBef>
              <a:spcAft>
                <a:spcPts val="0"/>
              </a:spcAft>
              <a:defRPr sz="1200" kern="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sz="1556" b="1" dirty="0"/>
              <a:t>Data Product</a:t>
            </a:r>
            <a:endParaRPr lang="en-US" sz="1556" dirty="0"/>
          </a:p>
          <a:p>
            <a:endParaRPr lang="en-US" sz="1556" dirty="0"/>
          </a:p>
        </p:txBody>
      </p:sp>
      <p:sp>
        <p:nvSpPr>
          <p:cNvPr id="36" name="Abgerundetes Rechteck 14_"/>
          <p:cNvSpPr/>
          <p:nvPr>
            <p:custDataLst>
              <p:tags r:id="rId14"/>
            </p:custDataLst>
          </p:nvPr>
        </p:nvSpPr>
        <p:spPr>
          <a:xfrm>
            <a:off x="2812491" y="1301698"/>
            <a:ext cx="1667503" cy="3499465"/>
          </a:xfrm>
          <a:prstGeom prst="roundRect">
            <a:avLst/>
          </a:prstGeom>
          <a:solidFill>
            <a:schemeClr val="accent2"/>
          </a:solidFill>
          <a:ln w="63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b="1" kern="0" dirty="0">
                <a:solidFill>
                  <a:schemeClr val="bg1"/>
                </a:solidFill>
                <a:latin typeface="Bosch Office Sans"/>
              </a:rPr>
              <a:t>DATA ENGINEER</a:t>
            </a:r>
          </a:p>
        </p:txBody>
      </p:sp>
      <p:sp>
        <p:nvSpPr>
          <p:cNvPr id="37" name="Abgerundetes Rechteck 14___"/>
          <p:cNvSpPr/>
          <p:nvPr>
            <p:custDataLst>
              <p:tags r:id="rId15"/>
            </p:custDataLst>
          </p:nvPr>
        </p:nvSpPr>
        <p:spPr>
          <a:xfrm>
            <a:off x="4719859" y="1278361"/>
            <a:ext cx="1977402" cy="3499465"/>
          </a:xfrm>
          <a:prstGeom prst="roundRect">
            <a:avLst/>
          </a:prstGeom>
          <a:solidFill>
            <a:srgbClr val="C00000"/>
          </a:solidFill>
          <a:ln w="63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b="1" kern="0" dirty="0">
                <a:solidFill>
                  <a:schemeClr val="bg1"/>
                </a:solidFill>
                <a:latin typeface="Bosch Office Sans"/>
              </a:rPr>
              <a:t>DATA SCIENTIST</a:t>
            </a:r>
          </a:p>
        </p:txBody>
      </p:sp>
      <p:sp>
        <p:nvSpPr>
          <p:cNvPr id="38" name="Abgerundetes Rechteck 14____"/>
          <p:cNvSpPr/>
          <p:nvPr>
            <p:custDataLst>
              <p:tags r:id="rId16"/>
            </p:custDataLst>
          </p:nvPr>
        </p:nvSpPr>
        <p:spPr>
          <a:xfrm>
            <a:off x="6963161" y="1295193"/>
            <a:ext cx="2091892" cy="3499465"/>
          </a:xfrm>
          <a:prstGeom prst="roundRect">
            <a:avLst/>
          </a:prstGeom>
          <a:solidFill>
            <a:srgbClr val="7030A0"/>
          </a:solidFill>
          <a:ln w="63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b="1" kern="0" dirty="0">
                <a:solidFill>
                  <a:schemeClr val="bg1"/>
                </a:solidFill>
                <a:latin typeface="Bosch Office Sans"/>
              </a:rPr>
              <a:t>MACHINE LEARNING ENGINEER</a:t>
            </a:r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3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72" name="Imagem 71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4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A. I.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Introduction to Artificial Intelligence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70" name="Imagem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78" b="20572"/>
          <a:stretch/>
        </p:blipFill>
        <p:spPr>
          <a:xfrm>
            <a:off x="259079" y="-7483"/>
            <a:ext cx="10452101" cy="5636124"/>
          </a:xfrm>
          <a:prstGeom prst="rect">
            <a:avLst/>
          </a:prstGeom>
        </p:spPr>
      </p:pic>
      <p:sp>
        <p:nvSpPr>
          <p:cNvPr id="72" name="Retângulo 11"/>
          <p:cNvSpPr/>
          <p:nvPr>
            <p:custDataLst>
              <p:tags r:id="rId2"/>
            </p:custDataLst>
          </p:nvPr>
        </p:nvSpPr>
        <p:spPr>
          <a:xfrm>
            <a:off x="197" y="4336049"/>
            <a:ext cx="10969428" cy="892565"/>
          </a:xfrm>
          <a:prstGeom prst="rect">
            <a:avLst/>
          </a:prstGeom>
          <a:solidFill>
            <a:srgbClr val="1B3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FERRAMENTAS DO MERCADO</a:t>
            </a:r>
          </a:p>
        </p:txBody>
      </p:sp>
    </p:spTree>
    <p:extLst>
      <p:ext uri="{BB962C8B-B14F-4D97-AF65-F5344CB8AC3E}">
        <p14:creationId xmlns:p14="http://schemas.microsoft.com/office/powerpoint/2010/main" val="3757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err="1">
                <a:solidFill>
                  <a:srgbClr val="525F6B"/>
                </a:solidFill>
              </a:rPr>
              <a:t>Análise</a:t>
            </a:r>
            <a:r>
              <a:rPr lang="en-US" sz="2200" dirty="0">
                <a:solidFill>
                  <a:srgbClr val="525F6B"/>
                </a:solidFill>
              </a:rPr>
              <a:t> de dados e IA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29</a:t>
            </a:fld>
            <a:endParaRPr lang="de-DE"/>
          </a:p>
        </p:txBody>
      </p:sp>
      <p:graphicFrame>
        <p:nvGraphicFramePr>
          <p:cNvPr id="5" name="Table 4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59200" y="1143012"/>
          <a:ext cx="10444144" cy="4419534"/>
        </p:xfrm>
        <a:graphic>
          <a:graphicData uri="http://schemas.openxmlformats.org/drawingml/2006/table">
            <a:tbl>
              <a:tblPr/>
              <a:tblGrid>
                <a:gridCol w="317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</a:rPr>
                        <a:t>Recursos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</a:rPr>
                        <a:t> de Data Mining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</a:rPr>
                        <a:t>Questões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Volume</a:t>
                      </a: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20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  <a:ea typeface="+mn-ea"/>
                          <a:cs typeface="+mn-cs"/>
                        </a:rPr>
                        <a:t>O volume de dados disponível é suficiente?</a:t>
                      </a:r>
                      <a:endParaRPr lang="en-US" sz="1200" b="1" i="1" u="none" strike="noStrike" kern="1200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Qualidade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Bosch Office Sans" panose="020B0604020202020204" pitchFamily="34" charset="0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20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  <a:ea typeface="+mn-ea"/>
                          <a:cs typeface="+mn-cs"/>
                        </a:rPr>
                        <a:t>Os dados coletados são de boa qualidade?</a:t>
                      </a:r>
                      <a:endParaRPr lang="en-US" sz="1200" b="1" i="1" u="none" strike="noStrike" kern="1200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Contratante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Bosch Office Sans" panose="020B0604020202020204" pitchFamily="34" charset="0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20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  <a:ea typeface="+mn-ea"/>
                          <a:cs typeface="+mn-cs"/>
                        </a:rPr>
                        <a:t>A propriedade dos dados/direitos de uso de dados são tratados (por exemplo, contratos OEM)?</a:t>
                      </a:r>
                      <a:endParaRPr lang="en-US" sz="1200" b="1" i="1" u="none" strike="noStrike" kern="1200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Variedade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Bosch Office Sans" panose="020B0604020202020204" pitchFamily="34" charset="0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20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  <a:ea typeface="+mn-ea"/>
                          <a:cs typeface="+mn-cs"/>
                        </a:rPr>
                        <a:t>Os dados são coletados e vinculados a todas as fontes relevantes?</a:t>
                      </a:r>
                      <a:endParaRPr lang="en-US" sz="1200" b="1" i="1" u="none" strike="noStrike" kern="1200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Arquitetura</a:t>
                      </a: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 de dados</a:t>
                      </a: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20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  <a:ea typeface="+mn-ea"/>
                          <a:cs typeface="+mn-cs"/>
                        </a:rPr>
                        <a:t>Os dados são armazenados de forma adequada?</a:t>
                      </a:r>
                      <a:endParaRPr lang="en-US" sz="1200" b="1" i="1" u="none" strike="noStrike" kern="1200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Acessibilidade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Bosch Office Sans" panose="020B0604020202020204" pitchFamily="34" charset="0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20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  <a:ea typeface="+mn-ea"/>
                          <a:cs typeface="+mn-cs"/>
                        </a:rPr>
                        <a:t>Os dados são facilmente acessíveis para projetos de mineração de dados?</a:t>
                      </a:r>
                      <a:endParaRPr lang="en-US" sz="1200" b="1" i="1" u="none" strike="noStrike" kern="1200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Documentação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Bosch Office Sans" panose="020B0604020202020204" pitchFamily="34" charset="0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20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  <a:ea typeface="+mn-ea"/>
                          <a:cs typeface="+mn-cs"/>
                        </a:rPr>
                        <a:t>Os dados coletados estão bem documentados?</a:t>
                      </a:r>
                      <a:endParaRPr lang="en-US" sz="1200" b="1" i="1" u="none" strike="noStrike" kern="1200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Fontes de dados</a:t>
                      </a: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20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  <a:ea typeface="+mn-ea"/>
                          <a:cs typeface="+mn-cs"/>
                        </a:rPr>
                        <a:t>A inter-relação entre diferentes fontes de dados é bem compreendida internamente?</a:t>
                      </a:r>
                      <a:endParaRPr lang="en-US" sz="1200" b="1" i="1" u="none" strike="noStrike" kern="1200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54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Segurança</a:t>
                      </a: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/</a:t>
                      </a:r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Bosch Office Sans" panose="020B0604020202020204" pitchFamily="34" charset="0"/>
                        </a:rPr>
                        <a:t>privacidade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Bosch Office Sans" panose="020B0604020202020204" pitchFamily="34" charset="0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20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  <a:ea typeface="+mn-ea"/>
                          <a:cs typeface="+mn-cs"/>
                        </a:rPr>
                        <a:t>As políticas e regulamentos de segurança/privacidade são atendidos? Todas as aprovações individuais são coletadas corretamente?</a:t>
                      </a:r>
                      <a:endParaRPr lang="en-US" sz="1200" b="1" i="1" u="none" strike="noStrike" kern="1200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</a:rPr>
                        <a:t>Resposta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</a:rPr>
                        <a:t> a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</a:rPr>
                        <a:t>incidente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20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Bosch Office Sans" panose="020B0604020202020204" pitchFamily="34" charset="0"/>
                          <a:ea typeface="+mn-ea"/>
                          <a:cs typeface="+mn-cs"/>
                        </a:rPr>
                        <a:t>Existe um bom plano de resposta a incidentes (por exemplo, roubo de dados, quebra do servidor)?</a:t>
                      </a:r>
                      <a:endParaRPr lang="en-US" sz="1200" b="1" i="1" u="none" strike="noStrike" kern="1200" dirty="0">
                        <a:solidFill>
                          <a:srgbClr val="000000"/>
                        </a:solidFill>
                        <a:effectLst/>
                        <a:latin typeface="Bosch Office Sans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37" marR="91437" marT="91437" marB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590832" y="800808"/>
            <a:ext cx="5431814" cy="38860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O que </a:t>
            </a:r>
            <a:r>
              <a:rPr lang="en-US" sz="1800" dirty="0" err="1">
                <a:solidFill>
                  <a:schemeClr val="tx1"/>
                </a:solidFill>
              </a:rPr>
              <a:t>precisamos</a:t>
            </a:r>
            <a:r>
              <a:rPr lang="en-US" sz="1800" dirty="0">
                <a:solidFill>
                  <a:schemeClr val="tx1"/>
                </a:solidFill>
              </a:rPr>
              <a:t> saber antes de </a:t>
            </a:r>
            <a:r>
              <a:rPr lang="en-US" sz="1800" dirty="0" err="1">
                <a:solidFill>
                  <a:schemeClr val="tx1"/>
                </a:solidFill>
              </a:rPr>
              <a:t>começar</a:t>
            </a:r>
            <a:r>
              <a:rPr lang="en-US" sz="1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769" y="632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9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525F6B"/>
                </a:solidFill>
              </a:rPr>
              <a:t>O que é IA?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6232336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IA é definida por todas as habilidades humanas que requerem inteligência, não apenas por habilidades que atualmente não podem ser modeladas por algoritmos. O reconhecimento de números escritos à mão, por exemplo, foi resolvido por algoritmos que alcançaram desempenho de nível humano. No entanto, essa tarefa ainda é categorizada como IA.</a:t>
            </a:r>
            <a:endParaRPr lang="en-US" dirty="0"/>
          </a:p>
        </p:txBody>
      </p:sp>
      <p:pic>
        <p:nvPicPr>
          <p:cNvPr id="1026" name="Picture 2" descr="Deputado propõe criação de Lei da Inteligência Artificial – Assespro-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28" y="2346988"/>
            <a:ext cx="4013172" cy="2084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>
            <p:custDataLst>
              <p:tags r:id="rId1"/>
            </p:custDataLst>
          </p:nvPr>
        </p:nvSpPr>
        <p:spPr>
          <a:xfrm>
            <a:off x="0" y="1985601"/>
            <a:ext cx="4243510" cy="19387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pt-BR" sz="5999" dirty="0" err="1">
                <a:solidFill>
                  <a:srgbClr val="FFFFFF"/>
                </a:solidFill>
                <a:latin typeface="+mj-lt"/>
              </a:rPr>
              <a:t>Machine</a:t>
            </a:r>
            <a:r>
              <a:rPr lang="pt-BR" sz="5999" dirty="0">
                <a:solidFill>
                  <a:srgbClr val="FFFFFF"/>
                </a:solidFill>
                <a:latin typeface="+mj-lt"/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59487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10160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kern="0" dirty="0">
                <a:solidFill>
                  <a:srgbClr val="999FA6"/>
                </a:solidFill>
                <a:latin typeface="Bosch Office Sans"/>
              </a:rPr>
              <a:t>3</a:t>
            </a: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Retângulo 10"/>
          <p:cNvSpPr/>
          <p:nvPr>
            <p:custDataLst>
              <p:tags r:id="rId2"/>
            </p:custDataLst>
          </p:nvPr>
        </p:nvSpPr>
        <p:spPr>
          <a:xfrm>
            <a:off x="-1" y="3009207"/>
            <a:ext cx="10969625" cy="2619433"/>
          </a:xfrm>
          <a:prstGeom prst="rect">
            <a:avLst/>
          </a:prstGeom>
          <a:solidFill>
            <a:srgbClr val="235BA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CaixaDeTexto 3"/>
          <p:cNvSpPr txBox="1"/>
          <p:nvPr>
            <p:custDataLst>
              <p:tags r:id="rId3"/>
            </p:custDataLst>
          </p:nvPr>
        </p:nvSpPr>
        <p:spPr>
          <a:xfrm>
            <a:off x="259080" y="1295400"/>
            <a:ext cx="2119630" cy="416814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0" cap="none" normalizeH="0" baseline="0" noProof="0" dirty="0" err="1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" name="Retângulo 9"/>
          <p:cNvSpPr/>
          <p:nvPr>
            <p:custDataLst>
              <p:tags r:id="rId4"/>
            </p:custDataLst>
          </p:nvPr>
        </p:nvSpPr>
        <p:spPr>
          <a:xfrm>
            <a:off x="0" y="8982"/>
            <a:ext cx="10969625" cy="3009207"/>
          </a:xfrm>
          <a:prstGeom prst="rect">
            <a:avLst/>
          </a:prstGeom>
          <a:solidFill>
            <a:srgbClr val="60398D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CaixaDeTexto 11"/>
          <p:cNvSpPr txBox="1"/>
          <p:nvPr>
            <p:custDataLst>
              <p:tags r:id="rId5"/>
            </p:custDataLst>
          </p:nvPr>
        </p:nvSpPr>
        <p:spPr>
          <a:xfrm>
            <a:off x="266700" y="305493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PROGRAMAÇÃO TRADICIONAL</a:t>
            </a:r>
          </a:p>
        </p:txBody>
      </p:sp>
      <p:sp>
        <p:nvSpPr>
          <p:cNvPr id="10" name="CaixaDeTexto 12"/>
          <p:cNvSpPr txBox="1"/>
          <p:nvPr>
            <p:custDataLst>
              <p:tags r:id="rId6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grpSp>
        <p:nvGrpSpPr>
          <p:cNvPr id="11" name="Agrupar 24"/>
          <p:cNvGrpSpPr/>
          <p:nvPr/>
        </p:nvGrpSpPr>
        <p:grpSpPr>
          <a:xfrm>
            <a:off x="2701251" y="1040650"/>
            <a:ext cx="6468762" cy="1509741"/>
            <a:chOff x="2701251" y="1040650"/>
            <a:chExt cx="6468762" cy="1509741"/>
          </a:xfrm>
        </p:grpSpPr>
        <p:sp>
          <p:nvSpPr>
            <p:cNvPr id="12" name="CaixaDeTexto 13"/>
            <p:cNvSpPr txBox="1"/>
            <p:nvPr>
              <p:custDataLst>
                <p:tags r:id="rId16"/>
              </p:custDataLst>
            </p:nvPr>
          </p:nvSpPr>
          <p:spPr>
            <a:xfrm>
              <a:off x="3162993" y="1040650"/>
              <a:ext cx="736369" cy="3422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DADOS</a:t>
              </a:r>
            </a:p>
          </p:txBody>
        </p:sp>
        <p:sp>
          <p:nvSpPr>
            <p:cNvPr id="13" name="CaixaDeTexto 14"/>
            <p:cNvSpPr txBox="1"/>
            <p:nvPr>
              <p:custDataLst>
                <p:tags r:id="rId17"/>
              </p:custDataLst>
            </p:nvPr>
          </p:nvSpPr>
          <p:spPr>
            <a:xfrm>
              <a:off x="2701251" y="2208184"/>
              <a:ext cx="1251065" cy="3422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kern="0" dirty="0">
                  <a:solidFill>
                    <a:srgbClr val="FFC000"/>
                  </a:solidFill>
                </a:rPr>
                <a:t>P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</a:rPr>
                <a:t>ROGRAMA</a:t>
              </a:r>
            </a:p>
          </p:txBody>
        </p:sp>
        <p:sp>
          <p:nvSpPr>
            <p:cNvPr id="14" name="Retângulo 16"/>
            <p:cNvSpPr/>
            <p:nvPr>
              <p:custDataLst>
                <p:tags r:id="rId18"/>
              </p:custDataLst>
            </p:nvPr>
          </p:nvSpPr>
          <p:spPr>
            <a:xfrm>
              <a:off x="4156709" y="1105593"/>
              <a:ext cx="822615" cy="1898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5" name="Retângulo 17"/>
            <p:cNvSpPr/>
            <p:nvPr>
              <p:custDataLst>
                <p:tags r:id="rId19"/>
              </p:custDataLst>
            </p:nvPr>
          </p:nvSpPr>
          <p:spPr>
            <a:xfrm>
              <a:off x="4156709" y="2280632"/>
              <a:ext cx="822615" cy="1898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6" name="Retângulo 18"/>
            <p:cNvSpPr/>
            <p:nvPr>
              <p:custDataLst>
                <p:tags r:id="rId20"/>
              </p:custDataLst>
            </p:nvPr>
          </p:nvSpPr>
          <p:spPr>
            <a:xfrm rot="16200000">
              <a:off x="4382454" y="1702464"/>
              <a:ext cx="1364845" cy="1711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7" name="Seta para a Direita 19"/>
            <p:cNvSpPr/>
            <p:nvPr>
              <p:custDataLst>
                <p:tags r:id="rId21"/>
              </p:custDataLst>
            </p:nvPr>
          </p:nvSpPr>
          <p:spPr>
            <a:xfrm>
              <a:off x="4991795" y="1576531"/>
              <a:ext cx="689957" cy="35744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18" name="Imagem 2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939" y="1190574"/>
              <a:ext cx="1129361" cy="1129361"/>
            </a:xfrm>
            <a:prstGeom prst="rect">
              <a:avLst/>
            </a:prstGeom>
          </p:spPr>
        </p:pic>
        <p:sp>
          <p:nvSpPr>
            <p:cNvPr id="19" name="Seta para a Direita 22"/>
            <p:cNvSpPr/>
            <p:nvPr>
              <p:custDataLst>
                <p:tags r:id="rId23"/>
              </p:custDataLst>
            </p:nvPr>
          </p:nvSpPr>
          <p:spPr>
            <a:xfrm>
              <a:off x="7061086" y="1584151"/>
              <a:ext cx="689957" cy="35744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0" name="CaixaDeTexto 23"/>
            <p:cNvSpPr txBox="1"/>
            <p:nvPr>
              <p:custDataLst>
                <p:tags r:id="rId24"/>
              </p:custDataLst>
            </p:nvPr>
          </p:nvSpPr>
          <p:spPr>
            <a:xfrm>
              <a:off x="7918948" y="1616912"/>
              <a:ext cx="1251065" cy="3422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SAÍDA</a:t>
              </a:r>
            </a:p>
          </p:txBody>
        </p:sp>
      </p:grpSp>
      <p:grpSp>
        <p:nvGrpSpPr>
          <p:cNvPr id="21" name="Agrupar 25"/>
          <p:cNvGrpSpPr/>
          <p:nvPr/>
        </p:nvGrpSpPr>
        <p:grpSpPr>
          <a:xfrm>
            <a:off x="3130727" y="3777414"/>
            <a:ext cx="6007020" cy="1509741"/>
            <a:chOff x="3162993" y="1040650"/>
            <a:chExt cx="6007020" cy="1509741"/>
          </a:xfrm>
        </p:grpSpPr>
        <p:sp>
          <p:nvSpPr>
            <p:cNvPr id="22" name="CaixaDeTexto 26"/>
            <p:cNvSpPr txBox="1"/>
            <p:nvPr>
              <p:custDataLst>
                <p:tags r:id="rId7"/>
              </p:custDataLst>
            </p:nvPr>
          </p:nvSpPr>
          <p:spPr>
            <a:xfrm>
              <a:off x="3162993" y="1040650"/>
              <a:ext cx="736369" cy="3422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DADOS</a:t>
              </a:r>
            </a:p>
          </p:txBody>
        </p:sp>
        <p:sp>
          <p:nvSpPr>
            <p:cNvPr id="23" name="CaixaDeTexto 27"/>
            <p:cNvSpPr txBox="1"/>
            <p:nvPr>
              <p:custDataLst>
                <p:tags r:id="rId8"/>
              </p:custDataLst>
            </p:nvPr>
          </p:nvSpPr>
          <p:spPr>
            <a:xfrm>
              <a:off x="3233591" y="2208184"/>
              <a:ext cx="923118" cy="3422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SAÍDA</a:t>
              </a:r>
            </a:p>
          </p:txBody>
        </p:sp>
        <p:sp>
          <p:nvSpPr>
            <p:cNvPr id="24" name="Retângulo 28"/>
            <p:cNvSpPr/>
            <p:nvPr>
              <p:custDataLst>
                <p:tags r:id="rId9"/>
              </p:custDataLst>
            </p:nvPr>
          </p:nvSpPr>
          <p:spPr>
            <a:xfrm>
              <a:off x="4156709" y="1105593"/>
              <a:ext cx="822615" cy="1898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Retângulo 29"/>
            <p:cNvSpPr/>
            <p:nvPr>
              <p:custDataLst>
                <p:tags r:id="rId10"/>
              </p:custDataLst>
            </p:nvPr>
          </p:nvSpPr>
          <p:spPr>
            <a:xfrm>
              <a:off x="4156709" y="2280632"/>
              <a:ext cx="822615" cy="189807"/>
            </a:xfrm>
            <a:prstGeom prst="rect">
              <a:avLst/>
            </a:prstGeom>
            <a:noFill/>
            <a:ln w="19050" cap="flat" cmpd="sng" algn="ctr">
              <a:solidFill>
                <a:srgbClr val="2B8DF2"/>
              </a:solidFill>
              <a:prstDash val="lgDash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Retângulo 30"/>
            <p:cNvSpPr/>
            <p:nvPr>
              <p:custDataLst>
                <p:tags r:id="rId11"/>
              </p:custDataLst>
            </p:nvPr>
          </p:nvSpPr>
          <p:spPr>
            <a:xfrm rot="16200000">
              <a:off x="4382454" y="1702464"/>
              <a:ext cx="1364845" cy="17110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7" name="Seta para a Direita 31"/>
            <p:cNvSpPr/>
            <p:nvPr>
              <p:custDataLst>
                <p:tags r:id="rId12"/>
              </p:custDataLst>
            </p:nvPr>
          </p:nvSpPr>
          <p:spPr>
            <a:xfrm>
              <a:off x="4991795" y="1576531"/>
              <a:ext cx="689957" cy="357448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28" name="Imagem 3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939" y="1190574"/>
              <a:ext cx="1129361" cy="1129361"/>
            </a:xfrm>
            <a:prstGeom prst="rect">
              <a:avLst/>
            </a:prstGeom>
          </p:spPr>
        </p:pic>
        <p:sp>
          <p:nvSpPr>
            <p:cNvPr id="29" name="Seta para a Direita 33"/>
            <p:cNvSpPr/>
            <p:nvPr>
              <p:custDataLst>
                <p:tags r:id="rId14"/>
              </p:custDataLst>
            </p:nvPr>
          </p:nvSpPr>
          <p:spPr>
            <a:xfrm>
              <a:off x="7061086" y="1584151"/>
              <a:ext cx="689957" cy="357448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0" name="CaixaDeTexto 34"/>
            <p:cNvSpPr txBox="1"/>
            <p:nvPr>
              <p:custDataLst>
                <p:tags r:id="rId15"/>
              </p:custDataLst>
            </p:nvPr>
          </p:nvSpPr>
          <p:spPr>
            <a:xfrm>
              <a:off x="7918948" y="1616912"/>
              <a:ext cx="1251065" cy="3422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</a:rPr>
                <a:t>PROGRAMA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85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kern="0" dirty="0">
                <a:solidFill>
                  <a:srgbClr val="999FA6"/>
                </a:solidFill>
                <a:latin typeface="Bosch Office Sans"/>
              </a:rPr>
              <a:t>4</a:t>
            </a:r>
          </a:p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Retângulo 10"/>
          <p:cNvSpPr/>
          <p:nvPr>
            <p:custDataLst>
              <p:tags r:id="rId2"/>
            </p:custDataLst>
          </p:nvPr>
        </p:nvSpPr>
        <p:spPr>
          <a:xfrm>
            <a:off x="-1" y="3009207"/>
            <a:ext cx="10969625" cy="2619433"/>
          </a:xfrm>
          <a:prstGeom prst="rect">
            <a:avLst/>
          </a:prstGeom>
          <a:solidFill>
            <a:srgbClr val="235BA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CaixaDeTexto 3"/>
          <p:cNvSpPr txBox="1"/>
          <p:nvPr>
            <p:custDataLst>
              <p:tags r:id="rId3"/>
            </p:custDataLst>
          </p:nvPr>
        </p:nvSpPr>
        <p:spPr>
          <a:xfrm>
            <a:off x="259080" y="1295400"/>
            <a:ext cx="2340324" cy="416814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0" cap="none" normalizeH="0" baseline="0" noProof="0" dirty="0" err="1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CaixaDeTexto 12"/>
          <p:cNvSpPr txBox="1"/>
          <p:nvPr>
            <p:custDataLst>
              <p:tags r:id="rId4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grpSp>
        <p:nvGrpSpPr>
          <p:cNvPr id="21" name="Agrupar 25"/>
          <p:cNvGrpSpPr/>
          <p:nvPr/>
        </p:nvGrpSpPr>
        <p:grpSpPr>
          <a:xfrm>
            <a:off x="2873378" y="3777414"/>
            <a:ext cx="6264369" cy="1509741"/>
            <a:chOff x="2905644" y="1040650"/>
            <a:chExt cx="6264369" cy="1509741"/>
          </a:xfrm>
        </p:grpSpPr>
        <p:sp>
          <p:nvSpPr>
            <p:cNvPr id="22" name="CaixaDeTexto 26"/>
            <p:cNvSpPr txBox="1"/>
            <p:nvPr>
              <p:custDataLst>
                <p:tags r:id="rId5"/>
              </p:custDataLst>
            </p:nvPr>
          </p:nvSpPr>
          <p:spPr>
            <a:xfrm>
              <a:off x="3162993" y="1040650"/>
              <a:ext cx="736369" cy="3422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DADOS</a:t>
              </a:r>
            </a:p>
          </p:txBody>
        </p:sp>
        <p:sp>
          <p:nvSpPr>
            <p:cNvPr id="23" name="CaixaDeTexto 27"/>
            <p:cNvSpPr txBox="1"/>
            <p:nvPr>
              <p:custDataLst>
                <p:tags r:id="rId6"/>
              </p:custDataLst>
            </p:nvPr>
          </p:nvSpPr>
          <p:spPr>
            <a:xfrm>
              <a:off x="2905644" y="2208184"/>
              <a:ext cx="1251065" cy="3422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SAÍDA</a:t>
              </a:r>
            </a:p>
          </p:txBody>
        </p:sp>
        <p:sp>
          <p:nvSpPr>
            <p:cNvPr id="24" name="Retângulo 28"/>
            <p:cNvSpPr/>
            <p:nvPr>
              <p:custDataLst>
                <p:tags r:id="rId7"/>
              </p:custDataLst>
            </p:nvPr>
          </p:nvSpPr>
          <p:spPr>
            <a:xfrm>
              <a:off x="4156709" y="1105593"/>
              <a:ext cx="822615" cy="1898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Retângulo 29"/>
            <p:cNvSpPr/>
            <p:nvPr>
              <p:custDataLst>
                <p:tags r:id="rId8"/>
              </p:custDataLst>
            </p:nvPr>
          </p:nvSpPr>
          <p:spPr>
            <a:xfrm>
              <a:off x="4156709" y="2280632"/>
              <a:ext cx="822615" cy="189807"/>
            </a:xfrm>
            <a:prstGeom prst="rect">
              <a:avLst/>
            </a:prstGeom>
            <a:noFill/>
            <a:ln w="19050" cap="flat" cmpd="sng" algn="ctr">
              <a:solidFill>
                <a:srgbClr val="2B8DF2"/>
              </a:solidFill>
              <a:prstDash val="lgDash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Retângulo 30"/>
            <p:cNvSpPr/>
            <p:nvPr>
              <p:custDataLst>
                <p:tags r:id="rId9"/>
              </p:custDataLst>
            </p:nvPr>
          </p:nvSpPr>
          <p:spPr>
            <a:xfrm rot="16200000">
              <a:off x="4382454" y="1702464"/>
              <a:ext cx="1364845" cy="17110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7" name="Seta para a Direita 31"/>
            <p:cNvSpPr/>
            <p:nvPr>
              <p:custDataLst>
                <p:tags r:id="rId10"/>
              </p:custDataLst>
            </p:nvPr>
          </p:nvSpPr>
          <p:spPr>
            <a:xfrm>
              <a:off x="4991795" y="1576531"/>
              <a:ext cx="689957" cy="357448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28" name="Imagem 3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939" y="1190574"/>
              <a:ext cx="1129361" cy="1129361"/>
            </a:xfrm>
            <a:prstGeom prst="rect">
              <a:avLst/>
            </a:prstGeom>
          </p:spPr>
        </p:pic>
        <p:sp>
          <p:nvSpPr>
            <p:cNvPr id="29" name="Seta para a Direita 33"/>
            <p:cNvSpPr/>
            <p:nvPr>
              <p:custDataLst>
                <p:tags r:id="rId12"/>
              </p:custDataLst>
            </p:nvPr>
          </p:nvSpPr>
          <p:spPr>
            <a:xfrm>
              <a:off x="7061086" y="1584151"/>
              <a:ext cx="689957" cy="357448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0" name="CaixaDeTexto 34"/>
            <p:cNvSpPr txBox="1"/>
            <p:nvPr>
              <p:custDataLst>
                <p:tags r:id="rId13"/>
              </p:custDataLst>
            </p:nvPr>
          </p:nvSpPr>
          <p:spPr>
            <a:xfrm>
              <a:off x="7918948" y="1616912"/>
              <a:ext cx="1251065" cy="3422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</a:rPr>
                <a:t>PROGRAMA</a:t>
              </a:r>
            </a:p>
          </p:txBody>
        </p:sp>
      </p:grp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err="1">
                <a:solidFill>
                  <a:srgbClr val="525F6B"/>
                </a:solidFill>
              </a:rPr>
              <a:t>Machine</a:t>
            </a:r>
            <a:r>
              <a:rPr lang="pt-BR" sz="2200" dirty="0">
                <a:solidFill>
                  <a:srgbClr val="525F6B"/>
                </a:solidFill>
              </a:rPr>
              <a:t> </a:t>
            </a:r>
            <a:r>
              <a:rPr lang="pt-BR" sz="2200" dirty="0" err="1">
                <a:solidFill>
                  <a:srgbClr val="525F6B"/>
                </a:solidFill>
              </a:rPr>
              <a:t>learning</a:t>
            </a:r>
            <a:r>
              <a:rPr lang="pt-BR" sz="2200" dirty="0">
                <a:solidFill>
                  <a:srgbClr val="525F6B"/>
                </a:solidFill>
              </a:rPr>
              <a:t> </a:t>
            </a:r>
            <a:r>
              <a:rPr lang="pt-BR" sz="2200" dirty="0" err="1">
                <a:solidFill>
                  <a:srgbClr val="525F6B"/>
                </a:solidFill>
              </a:rPr>
              <a:t>vs</a:t>
            </a:r>
            <a:r>
              <a:rPr lang="pt-BR" sz="2200" dirty="0">
                <a:solidFill>
                  <a:srgbClr val="525F6B"/>
                </a:solidFill>
              </a:rPr>
              <a:t> Programação tradicional</a:t>
            </a: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149500" y="1313607"/>
            <a:ext cx="10560500" cy="4168800"/>
          </a:xfrm>
        </p:spPr>
        <p:txBody>
          <a:bodyPr/>
          <a:lstStyle/>
          <a:p>
            <a:r>
              <a:rPr lang="pt-BR" dirty="0" err="1"/>
              <a:t>Machine</a:t>
            </a:r>
            <a:r>
              <a:rPr lang="pt-BR" dirty="0"/>
              <a:t> Learning – São apresentados os dados e uma saída, e tem como retorno um programa.</a:t>
            </a:r>
          </a:p>
          <a:p>
            <a:r>
              <a:rPr lang="pt-BR" dirty="0"/>
              <a:t>Exemplo: Desenvolvedor apresenta uma imagem de um gato e um cachorro como dados, informando qual é cada animal. O programa resultante terá que diferenciar cada um dependendo da imagem inserida no código.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45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dirty="0">
                <a:solidFill>
                  <a:srgbClr val="999FA6"/>
                </a:solidFill>
                <a:latin typeface="Bosch Office Sans"/>
              </a:rPr>
              <a:t>5</a:t>
            </a:r>
          </a:p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tângulo 4" hidden="1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CaixaDeTexto 3"/>
          <p:cNvSpPr txBox="1"/>
          <p:nvPr>
            <p:custDataLst>
              <p:tags r:id="rId4"/>
            </p:custDataLst>
          </p:nvPr>
        </p:nvSpPr>
        <p:spPr>
          <a:xfrm>
            <a:off x="259080" y="1295400"/>
            <a:ext cx="2119630" cy="416814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0" cap="none" normalizeH="0" baseline="0" noProof="0" dirty="0" err="1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endParaRPr lang="en-US" sz="2800" dirty="0">
              <a:solidFill>
                <a:srgbClr val="A80163"/>
              </a:solidFill>
            </a:endParaRPr>
          </a:p>
        </p:txBody>
      </p:sp>
      <p:sp>
        <p:nvSpPr>
          <p:cNvPr id="14" name="Retângulo 13"/>
          <p:cNvSpPr/>
          <p:nvPr>
            <p:custDataLst>
              <p:tags r:id="rId6"/>
            </p:custDataLst>
          </p:nvPr>
        </p:nvSpPr>
        <p:spPr>
          <a:xfrm>
            <a:off x="0" y="0"/>
            <a:ext cx="10969625" cy="562864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CaixaDeTexto 14"/>
          <p:cNvSpPr txBox="1"/>
          <p:nvPr>
            <p:custDataLst>
              <p:tags r:id="rId7"/>
            </p:custDataLst>
          </p:nvPr>
        </p:nvSpPr>
        <p:spPr>
          <a:xfrm>
            <a:off x="2050600" y="1831567"/>
            <a:ext cx="6868424" cy="6586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APRENDIZADO DE MÁQUINA</a:t>
            </a:r>
          </a:p>
          <a:p>
            <a:pPr marR="0" algn="ctr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= </a:t>
            </a:r>
          </a:p>
          <a:p>
            <a:pPr marR="0" algn="ctr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INTELIGÊNCIA ARTIFICIAL?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0493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dirty="0">
                <a:solidFill>
                  <a:srgbClr val="999FA6"/>
                </a:solidFill>
                <a:latin typeface="Bosch Office Sans"/>
              </a:rPr>
              <a:t>6</a:t>
            </a:r>
          </a:p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tângulo 4" hidden="1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CaixaDeTexto 3"/>
          <p:cNvSpPr txBox="1"/>
          <p:nvPr>
            <p:custDataLst>
              <p:tags r:id="rId4"/>
            </p:custDataLst>
          </p:nvPr>
        </p:nvSpPr>
        <p:spPr>
          <a:xfrm>
            <a:off x="259080" y="1295400"/>
            <a:ext cx="2119630" cy="416814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0" cap="none" normalizeH="0" baseline="0" noProof="0" dirty="0" err="1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2" name="Elipse 21"/>
          <p:cNvSpPr/>
          <p:nvPr>
            <p:custDataLst>
              <p:tags r:id="rId5"/>
            </p:custDataLst>
          </p:nvPr>
        </p:nvSpPr>
        <p:spPr>
          <a:xfrm>
            <a:off x="6315333" y="1167101"/>
            <a:ext cx="4125451" cy="4125451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3" name="Elipse 22"/>
          <p:cNvSpPr/>
          <p:nvPr>
            <p:custDataLst>
              <p:tags r:id="rId6"/>
            </p:custDataLst>
          </p:nvPr>
        </p:nvSpPr>
        <p:spPr>
          <a:xfrm>
            <a:off x="6724996" y="2029337"/>
            <a:ext cx="3281836" cy="3281836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4" name="Elipse 23"/>
          <p:cNvSpPr/>
          <p:nvPr>
            <p:custDataLst>
              <p:tags r:id="rId7"/>
            </p:custDataLst>
          </p:nvPr>
        </p:nvSpPr>
        <p:spPr>
          <a:xfrm>
            <a:off x="7319570" y="3200548"/>
            <a:ext cx="2116975" cy="2116975"/>
          </a:xfrm>
          <a:prstGeom prst="ellipse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5" name="CaixaDeTexto 24"/>
          <p:cNvSpPr txBox="1"/>
          <p:nvPr>
            <p:custDataLst>
              <p:tags r:id="rId8"/>
            </p:custDataLst>
          </p:nvPr>
        </p:nvSpPr>
        <p:spPr>
          <a:xfrm>
            <a:off x="8229601" y="1361711"/>
            <a:ext cx="299257" cy="3349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AI</a:t>
            </a:r>
          </a:p>
        </p:txBody>
      </p:sp>
      <p:sp>
        <p:nvSpPr>
          <p:cNvPr id="26" name="CaixaDeTexto 25"/>
          <p:cNvSpPr txBox="1"/>
          <p:nvPr>
            <p:custDataLst>
              <p:tags r:id="rId9"/>
            </p:custDataLst>
          </p:nvPr>
        </p:nvSpPr>
        <p:spPr>
          <a:xfrm>
            <a:off x="7816688" y="2223947"/>
            <a:ext cx="1098452" cy="3349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</a:t>
            </a:r>
            <a:r>
              <a:rPr lang="en-US" b="1" kern="0" dirty="0">
                <a:solidFill>
                  <a:schemeClr val="bg1"/>
                </a:solidFill>
              </a:rPr>
              <a:t>e</a:t>
            </a:r>
          </a:p>
          <a:p>
            <a:pPr marR="0" algn="ctr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chemeClr val="bg1"/>
                </a:solidFill>
              </a:rPr>
              <a:t>Learning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7" name="CaixaDeTexto 26"/>
          <p:cNvSpPr txBox="1"/>
          <p:nvPr>
            <p:custDataLst>
              <p:tags r:id="rId10"/>
            </p:custDataLst>
          </p:nvPr>
        </p:nvSpPr>
        <p:spPr>
          <a:xfrm>
            <a:off x="7828831" y="3379470"/>
            <a:ext cx="1098452" cy="3349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Deep</a:t>
            </a:r>
            <a:endParaRPr lang="en-US" b="1" kern="0" dirty="0">
              <a:solidFill>
                <a:schemeClr val="bg1"/>
              </a:solidFill>
            </a:endParaRPr>
          </a:p>
          <a:p>
            <a:pPr marR="0" algn="ctr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chemeClr val="bg1"/>
                </a:solidFill>
              </a:rPr>
              <a:t>Learning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"/>
          </p:nvPr>
        </p:nvSpPr>
        <p:spPr>
          <a:xfrm>
            <a:off x="258762" y="1296000"/>
            <a:ext cx="5820762" cy="4168800"/>
          </a:xfrm>
        </p:spPr>
        <p:txBody>
          <a:bodyPr/>
          <a:lstStyle/>
          <a:p>
            <a:r>
              <a:rPr lang="pt-BR" dirty="0"/>
              <a:t>Inteligência artificial</a:t>
            </a:r>
          </a:p>
          <a:p>
            <a:pPr lvl="1"/>
            <a:r>
              <a:rPr lang="pt-BR" dirty="0"/>
              <a:t>A arte de criar agentes inteligentes		</a:t>
            </a:r>
          </a:p>
          <a:p>
            <a:pPr lvl="1"/>
            <a:r>
              <a:rPr lang="pt-BR" dirty="0"/>
              <a:t>A IA se concentra em imitar os processos de tomada de decisão humanos e realizar tarefas de maneiras mais humanas. Máquinas que podem realizar tarefas características da inteligência humana.</a:t>
            </a:r>
          </a:p>
          <a:p>
            <a:pPr lvl="1"/>
            <a:r>
              <a:rPr lang="pt-BR" dirty="0"/>
              <a:t>O aprendizado de máquina é simplesmente uma maneira de obter IA.</a:t>
            </a:r>
            <a:endParaRPr lang="en-US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err="1">
                <a:solidFill>
                  <a:srgbClr val="525F6B"/>
                </a:solidFill>
              </a:rPr>
              <a:t>Machine</a:t>
            </a:r>
            <a:r>
              <a:rPr lang="pt-BR" sz="2200" dirty="0">
                <a:solidFill>
                  <a:srgbClr val="525F6B"/>
                </a:solidFill>
              </a:rPr>
              <a:t> </a:t>
            </a:r>
            <a:r>
              <a:rPr lang="pt-BR" sz="2200" dirty="0" err="1">
                <a:solidFill>
                  <a:srgbClr val="525F6B"/>
                </a:solidFill>
              </a:rPr>
              <a:t>learning</a:t>
            </a:r>
            <a:endParaRPr lang="pt-BR" sz="2200" dirty="0">
              <a:solidFill>
                <a:srgbClr val="525F6B"/>
              </a:solidFill>
            </a:endParaRPr>
          </a:p>
        </p:txBody>
      </p:sp>
      <p:sp>
        <p:nvSpPr>
          <p:cNvPr id="28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6583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noProof="0" dirty="0">
                <a:solidFill>
                  <a:srgbClr val="999FA6"/>
                </a:solidFill>
                <a:latin typeface="Bosch Office Sans"/>
              </a:rPr>
              <a:t>7</a:t>
            </a:r>
          </a:p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CaixaDeTexto 12"/>
          <p:cNvSpPr txBox="1"/>
          <p:nvPr>
            <p:custDataLst>
              <p:tags r:id="rId2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err="1">
                <a:solidFill>
                  <a:srgbClr val="525F6B"/>
                </a:solidFill>
              </a:rPr>
              <a:t>Machine</a:t>
            </a:r>
            <a:r>
              <a:rPr lang="pt-BR" sz="2200" dirty="0">
                <a:solidFill>
                  <a:srgbClr val="525F6B"/>
                </a:solidFill>
              </a:rPr>
              <a:t> </a:t>
            </a:r>
            <a:r>
              <a:rPr lang="pt-BR" sz="2200" dirty="0" err="1">
                <a:solidFill>
                  <a:srgbClr val="525F6B"/>
                </a:solidFill>
              </a:rPr>
              <a:t>learning</a:t>
            </a:r>
            <a:endParaRPr lang="pt-BR" sz="2200" dirty="0">
              <a:solidFill>
                <a:srgbClr val="525F6B"/>
              </a:solidFill>
            </a:endParaRP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149500" y="1313607"/>
            <a:ext cx="10560500" cy="4168800"/>
          </a:xfrm>
        </p:spPr>
        <p:txBody>
          <a:bodyPr/>
          <a:lstStyle/>
          <a:p>
            <a:r>
              <a:rPr lang="pt-BR" dirty="0"/>
              <a:t>Usa dados e testes para “refinar” como um programa ou computador consegue fazer uma análise.</a:t>
            </a:r>
          </a:p>
          <a:p>
            <a:r>
              <a:rPr lang="pt-BR" dirty="0"/>
              <a:t>Exemplo: O algoritmo da </a:t>
            </a:r>
            <a:r>
              <a:rPr lang="pt-BR" dirty="0" err="1"/>
              <a:t>Netflix</a:t>
            </a:r>
            <a:r>
              <a:rPr lang="pt-BR" dirty="0"/>
              <a:t> consegue aprender com base nas opções que você mais assiste e procura, dando opções mais personalizadas. </a:t>
            </a:r>
          </a:p>
        </p:txBody>
      </p:sp>
      <p:pic>
        <p:nvPicPr>
          <p:cNvPr id="1026" name="Picture 2" descr="Netflix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5" y="2605694"/>
            <a:ext cx="5110109" cy="28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26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kern="0" dirty="0">
                <a:solidFill>
                  <a:srgbClr val="999FA6"/>
                </a:solidFill>
                <a:latin typeface="Bosch Office Sans"/>
              </a:rPr>
              <a:t>8</a:t>
            </a: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CaixaDeTexto 12"/>
          <p:cNvSpPr txBox="1"/>
          <p:nvPr>
            <p:custDataLst>
              <p:tags r:id="rId2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err="1">
                <a:solidFill>
                  <a:srgbClr val="525F6B"/>
                </a:solidFill>
              </a:rPr>
              <a:t>Machine</a:t>
            </a:r>
            <a:r>
              <a:rPr lang="pt-BR" sz="2200" dirty="0">
                <a:solidFill>
                  <a:srgbClr val="525F6B"/>
                </a:solidFill>
              </a:rPr>
              <a:t> </a:t>
            </a:r>
            <a:r>
              <a:rPr lang="pt-BR" sz="2200" dirty="0" err="1">
                <a:solidFill>
                  <a:srgbClr val="525F6B"/>
                </a:solidFill>
              </a:rPr>
              <a:t>learning</a:t>
            </a:r>
            <a:endParaRPr lang="pt-BR" sz="2200" dirty="0">
              <a:solidFill>
                <a:srgbClr val="525F6B"/>
              </a:solidFill>
            </a:endParaRP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149500" y="1313607"/>
            <a:ext cx="10560500" cy="4168800"/>
          </a:xfrm>
        </p:spPr>
        <p:txBody>
          <a:bodyPr/>
          <a:lstStyle/>
          <a:p>
            <a:r>
              <a:rPr lang="pt-BR" dirty="0"/>
              <a:t>Inteligência Artificial – As máquinas imitam a capacidade humana de raciocinar. Conseguem “pensar” através de algoritmos, que são cadeias de informações desenvolvidas para executar uma tarefa.</a:t>
            </a:r>
          </a:p>
          <a:p>
            <a:r>
              <a:rPr lang="pt-BR" dirty="0"/>
              <a:t>Através do aprendizado que recebe consegue gerar os outputs. </a:t>
            </a:r>
          </a:p>
          <a:p>
            <a:r>
              <a:rPr lang="pt-BR" dirty="0"/>
              <a:t>Exemplo: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coleta dados nas redes sociais, a máquina é ensinada sobre o que você gosta de acordo com o seu comportamento on-line.  </a:t>
            </a:r>
          </a:p>
        </p:txBody>
      </p:sp>
      <p:pic>
        <p:nvPicPr>
          <p:cNvPr id="2052" name="Picture 4" descr="Inteligência Artificial E Conceito De Aprendizagem Profundo Em Redes Sociais  E Móveis Ilustração Stock - Ilustração de conceito, inteligência: 743507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41" y="3149182"/>
            <a:ext cx="3502025" cy="233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52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525F6B"/>
                </a:solidFill>
              </a:rPr>
              <a:t>Classes de </a:t>
            </a:r>
            <a:r>
              <a:rPr lang="en-US" sz="2200" dirty="0" err="1">
                <a:solidFill>
                  <a:srgbClr val="525F6B"/>
                </a:solidFill>
              </a:rPr>
              <a:t>problema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37</a:t>
            </a:fld>
            <a:endParaRPr lang="de-DE"/>
          </a:p>
        </p:txBody>
      </p:sp>
      <p:grpSp>
        <p:nvGrpSpPr>
          <p:cNvPr id="9" name="Grupo 3"/>
          <p:cNvGrpSpPr>
            <a:grpSpLocks/>
          </p:cNvGrpSpPr>
          <p:nvPr/>
        </p:nvGrpSpPr>
        <p:grpSpPr bwMode="auto">
          <a:xfrm>
            <a:off x="917512" y="2040648"/>
            <a:ext cx="9513421" cy="1845171"/>
            <a:chOff x="1063451" y="2486561"/>
            <a:chExt cx="11415973" cy="2509972"/>
          </a:xfrm>
        </p:grpSpPr>
        <p:sp>
          <p:nvSpPr>
            <p:cNvPr id="10" name="Textfeld 209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63451" y="2701791"/>
              <a:ext cx="1462639" cy="79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pt-BR" sz="1600" b="1" dirty="0" err="1">
                  <a:solidFill>
                    <a:srgbClr val="0069AF"/>
                  </a:solidFill>
                  <a:latin typeface="Arial" panose="020B0604020202020204" pitchFamily="34" charset="0"/>
                </a:rPr>
                <a:t>Tipos</a:t>
              </a:r>
              <a:r>
                <a:rPr lang="en-US" altLang="pt-BR" sz="1600" b="1" dirty="0">
                  <a:solidFill>
                    <a:srgbClr val="0069AF"/>
                  </a:solidFill>
                  <a:latin typeface="Arial" panose="020B0604020202020204" pitchFamily="34" charset="0"/>
                </a:rPr>
                <a:t> de </a:t>
              </a:r>
              <a:r>
                <a:rPr lang="en-US" altLang="pt-BR" sz="1600" b="1" dirty="0" err="1">
                  <a:solidFill>
                    <a:srgbClr val="0069AF"/>
                  </a:solidFill>
                  <a:latin typeface="Arial" panose="020B0604020202020204" pitchFamily="34" charset="0"/>
                </a:rPr>
                <a:t>solução</a:t>
              </a:r>
              <a:endParaRPr lang="en-US" altLang="pt-BR" sz="1600" b="1" dirty="0">
                <a:solidFill>
                  <a:srgbClr val="0069A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feld 210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101071" y="4041644"/>
              <a:ext cx="1508005" cy="79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pt-BR" sz="1600" b="1" dirty="0">
                  <a:solidFill>
                    <a:srgbClr val="0069AF"/>
                  </a:solidFill>
                  <a:latin typeface="Arial" panose="020B0604020202020204" pitchFamily="34" charset="0"/>
                </a:rPr>
                <a:t>Classes de </a:t>
              </a:r>
              <a:r>
                <a:rPr lang="en-US" altLang="pt-BR" sz="1600" b="1" dirty="0" err="1">
                  <a:solidFill>
                    <a:srgbClr val="0069AF"/>
                  </a:solidFill>
                  <a:latin typeface="Arial" panose="020B0604020202020204" pitchFamily="34" charset="0"/>
                </a:rPr>
                <a:t>problema</a:t>
              </a:r>
              <a:endParaRPr lang="en-US" altLang="pt-BR" sz="1600" b="1" dirty="0">
                <a:solidFill>
                  <a:srgbClr val="0069A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Abgerundetes Rechteck 30"/>
            <p:cNvSpPr/>
            <p:nvPr>
              <p:custDataLst>
                <p:tags r:id="rId4"/>
              </p:custDataLst>
            </p:nvPr>
          </p:nvSpPr>
          <p:spPr>
            <a:xfrm>
              <a:off x="2876990" y="4039891"/>
              <a:ext cx="2604104" cy="9566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2000" b="1" dirty="0" err="1">
                  <a:solidFill>
                    <a:srgbClr val="3F136C">
                      <a:lumMod val="50000"/>
                    </a:srgbClr>
                  </a:solidFill>
                </a:rPr>
                <a:t>Predição</a:t>
              </a:r>
              <a:endParaRPr lang="en-GB" sz="2000" b="1" dirty="0">
                <a:solidFill>
                  <a:srgbClr val="3F136C">
                    <a:lumMod val="50000"/>
                  </a:srgbClr>
                </a:solidFill>
              </a:endParaRPr>
            </a:p>
            <a:p>
              <a:pPr algn="ctr">
                <a:defRPr/>
              </a:pPr>
              <a:r>
                <a:rPr lang="en-GB" sz="1200" dirty="0">
                  <a:solidFill>
                    <a:srgbClr val="3F136C">
                      <a:lumMod val="50000"/>
                    </a:srgbClr>
                  </a:solidFill>
                </a:rPr>
                <a:t>(</a:t>
              </a:r>
              <a:r>
                <a:rPr lang="en-GB" sz="1200" dirty="0" err="1">
                  <a:solidFill>
                    <a:srgbClr val="3F136C">
                      <a:lumMod val="50000"/>
                    </a:srgbClr>
                  </a:solidFill>
                </a:rPr>
                <a:t>criar</a:t>
              </a:r>
              <a:r>
                <a:rPr lang="en-GB" sz="1200" dirty="0">
                  <a:solidFill>
                    <a:srgbClr val="3F136C">
                      <a:lumMod val="50000"/>
                    </a:srgbClr>
                  </a:solidFill>
                </a:rPr>
                <a:t> </a:t>
              </a:r>
              <a:r>
                <a:rPr lang="en-GB" sz="1200" dirty="0" err="1">
                  <a:solidFill>
                    <a:srgbClr val="3F136C">
                      <a:lumMod val="50000"/>
                    </a:srgbClr>
                  </a:solidFill>
                </a:rPr>
                <a:t>modelos</a:t>
              </a:r>
              <a:r>
                <a:rPr lang="en-GB" sz="1200" dirty="0">
                  <a:solidFill>
                    <a:srgbClr val="3F136C">
                      <a:lumMod val="50000"/>
                    </a:srgbClr>
                  </a:solidFill>
                </a:rPr>
                <a:t>)</a:t>
              </a:r>
              <a:endParaRPr lang="en-GB" sz="1000" dirty="0">
                <a:solidFill>
                  <a:srgbClr val="3F136C">
                    <a:lumMod val="50000"/>
                  </a:srgbClr>
                </a:solidFill>
              </a:endParaRPr>
            </a:p>
          </p:txBody>
        </p:sp>
        <p:sp>
          <p:nvSpPr>
            <p:cNvPr id="13" name="Abgerundetes Rechteck 31"/>
            <p:cNvSpPr/>
            <p:nvPr>
              <p:custDataLst>
                <p:tags r:id="rId5"/>
              </p:custDataLst>
            </p:nvPr>
          </p:nvSpPr>
          <p:spPr>
            <a:xfrm>
              <a:off x="8513819" y="4039891"/>
              <a:ext cx="3665178" cy="9566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2000" b="1" dirty="0" err="1">
                  <a:solidFill>
                    <a:srgbClr val="3F136C">
                      <a:lumMod val="50000"/>
                    </a:srgbClr>
                  </a:solidFill>
                </a:rPr>
                <a:t>Explicação</a:t>
              </a:r>
              <a:endParaRPr lang="en-GB" sz="2000" b="1" dirty="0">
                <a:solidFill>
                  <a:srgbClr val="3F136C">
                    <a:lumMod val="50000"/>
                  </a:srgbClr>
                </a:solidFill>
              </a:endParaRPr>
            </a:p>
            <a:p>
              <a:pPr algn="ctr">
                <a:defRPr/>
              </a:pPr>
              <a:r>
                <a:rPr lang="en-GB" sz="1100" dirty="0">
                  <a:solidFill>
                    <a:srgbClr val="3F136C">
                      <a:lumMod val="50000"/>
                    </a:srgbClr>
                  </a:solidFill>
                </a:rPr>
                <a:t>(novo </a:t>
              </a:r>
              <a:r>
                <a:rPr lang="en-GB" sz="1100" dirty="0" err="1">
                  <a:solidFill>
                    <a:srgbClr val="3F136C">
                      <a:lumMod val="50000"/>
                    </a:srgbClr>
                  </a:solidFill>
                </a:rPr>
                <a:t>conhecimento</a:t>
              </a:r>
              <a:r>
                <a:rPr lang="en-GB" sz="1100" dirty="0">
                  <a:solidFill>
                    <a:srgbClr val="3F136C">
                      <a:lumMod val="50000"/>
                    </a:srgbClr>
                  </a:solidFill>
                </a:rPr>
                <a:t>)</a:t>
              </a:r>
            </a:p>
          </p:txBody>
        </p:sp>
        <p:sp>
          <p:nvSpPr>
            <p:cNvPr id="14" name="Abgerundetes Rechteck 32"/>
            <p:cNvSpPr/>
            <p:nvPr>
              <p:custDataLst>
                <p:tags r:id="rId6"/>
              </p:custDataLst>
            </p:nvPr>
          </p:nvSpPr>
          <p:spPr>
            <a:xfrm>
              <a:off x="5728742" y="4039891"/>
              <a:ext cx="2562196" cy="9566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2000" b="1" dirty="0" err="1">
                  <a:solidFill>
                    <a:srgbClr val="3F136C">
                      <a:lumMod val="50000"/>
                    </a:srgbClr>
                  </a:solidFill>
                  <a:ea typeface="MS PGothic" pitchFamily="34" charset="-128"/>
                </a:rPr>
                <a:t>Associação</a:t>
              </a:r>
              <a:endParaRPr lang="en-GB" sz="2000" b="1" dirty="0">
                <a:solidFill>
                  <a:srgbClr val="3F136C">
                    <a:lumMod val="50000"/>
                  </a:srgbClr>
                </a:solidFill>
                <a:ea typeface="MS PGothic" pitchFamily="34" charset="-128"/>
              </a:endParaRPr>
            </a:p>
            <a:p>
              <a:pPr algn="ctr">
                <a:defRPr/>
              </a:pPr>
              <a:r>
                <a:rPr lang="en-GB" sz="1200" dirty="0">
                  <a:solidFill>
                    <a:srgbClr val="3F136C">
                      <a:lumMod val="50000"/>
                    </a:srgbClr>
                  </a:solidFill>
                  <a:ea typeface="MS PGothic" pitchFamily="34" charset="-128"/>
                </a:rPr>
                <a:t>(</a:t>
              </a:r>
              <a:r>
                <a:rPr lang="en-GB" sz="1200" dirty="0" err="1">
                  <a:solidFill>
                    <a:srgbClr val="3F136C">
                      <a:lumMod val="50000"/>
                    </a:srgbClr>
                  </a:solidFill>
                  <a:ea typeface="MS PGothic" pitchFamily="34" charset="-128"/>
                </a:rPr>
                <a:t>combinar</a:t>
              </a:r>
              <a:r>
                <a:rPr lang="en-GB" sz="1200" dirty="0">
                  <a:solidFill>
                    <a:srgbClr val="3F136C">
                      <a:lumMod val="50000"/>
                    </a:srgbClr>
                  </a:solidFill>
                  <a:ea typeface="MS PGothic" pitchFamily="34" charset="-128"/>
                </a:rPr>
                <a:t> </a:t>
              </a:r>
              <a:r>
                <a:rPr lang="en-GB" sz="1200" dirty="0" err="1">
                  <a:solidFill>
                    <a:srgbClr val="3F136C">
                      <a:lumMod val="50000"/>
                    </a:srgbClr>
                  </a:solidFill>
                  <a:ea typeface="MS PGothic" pitchFamily="34" charset="-128"/>
                </a:rPr>
                <a:t>informação</a:t>
              </a:r>
              <a:r>
                <a:rPr lang="en-GB" sz="1200" dirty="0">
                  <a:solidFill>
                    <a:srgbClr val="3F136C">
                      <a:lumMod val="50000"/>
                    </a:srgbClr>
                  </a:solidFill>
                  <a:ea typeface="MS PGothic" pitchFamily="34" charset="-128"/>
                </a:rPr>
                <a:t>)</a:t>
              </a:r>
            </a:p>
          </p:txBody>
        </p:sp>
        <p:cxnSp>
          <p:nvCxnSpPr>
            <p:cNvPr id="15" name="Gerade Verbindung 196"/>
            <p:cNvCxnSpPr>
              <a:endCxn id="12" idx="0"/>
            </p:cNvCxnSpPr>
            <p:nvPr>
              <p:custDataLst>
                <p:tags r:id="rId7"/>
              </p:custDataLst>
            </p:nvPr>
          </p:nvCxnSpPr>
          <p:spPr>
            <a:xfrm>
              <a:off x="3774234" y="3311476"/>
              <a:ext cx="404808" cy="72841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98"/>
            <p:cNvCxnSpPr>
              <a:stCxn id="22" idx="2"/>
              <a:endCxn id="12" idx="0"/>
            </p:cNvCxnSpPr>
            <p:nvPr>
              <p:custDataLst>
                <p:tags r:id="rId8"/>
              </p:custDataLst>
            </p:nvPr>
          </p:nvCxnSpPr>
          <p:spPr>
            <a:xfrm flipH="1">
              <a:off x="4179042" y="3311476"/>
              <a:ext cx="1424922" cy="72841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200"/>
            <p:cNvCxnSpPr>
              <a:stCxn id="25" idx="2"/>
              <a:endCxn id="14" idx="0"/>
            </p:cNvCxnSpPr>
            <p:nvPr>
              <p:custDataLst>
                <p:tags r:id="rId9"/>
              </p:custDataLst>
            </p:nvPr>
          </p:nvCxnSpPr>
          <p:spPr>
            <a:xfrm flipH="1">
              <a:off x="7009840" y="3322273"/>
              <a:ext cx="437192" cy="71761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202"/>
            <p:cNvCxnSpPr>
              <a:stCxn id="24" idx="2"/>
              <a:endCxn id="13" idx="0"/>
            </p:cNvCxnSpPr>
            <p:nvPr>
              <p:custDataLst>
                <p:tags r:id="rId10"/>
              </p:custDataLst>
            </p:nvPr>
          </p:nvCxnSpPr>
          <p:spPr>
            <a:xfrm>
              <a:off x="9295676" y="3311476"/>
              <a:ext cx="1050732" cy="72841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204"/>
            <p:cNvCxnSpPr>
              <a:stCxn id="13" idx="0"/>
              <a:endCxn id="25" idx="2"/>
            </p:cNvCxnSpPr>
            <p:nvPr>
              <p:custDataLst>
                <p:tags r:id="rId11"/>
              </p:custDataLst>
            </p:nvPr>
          </p:nvCxnSpPr>
          <p:spPr>
            <a:xfrm flipH="1" flipV="1">
              <a:off x="7447032" y="3322273"/>
              <a:ext cx="2899377" cy="71761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207"/>
            <p:cNvCxnSpPr>
              <a:cxnSpLocks/>
              <a:stCxn id="23" idx="2"/>
              <a:endCxn id="13" idx="0"/>
            </p:cNvCxnSpPr>
            <p:nvPr>
              <p:custDataLst>
                <p:tags r:id="rId12"/>
              </p:custDataLst>
            </p:nvPr>
          </p:nvCxnSpPr>
          <p:spPr>
            <a:xfrm flipH="1">
              <a:off x="10346408" y="3322273"/>
              <a:ext cx="1051133" cy="71761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bgerundetes Rechteck 174"/>
            <p:cNvSpPr/>
            <p:nvPr>
              <p:custDataLst>
                <p:tags r:id="rId13"/>
              </p:custDataLst>
            </p:nvPr>
          </p:nvSpPr>
          <p:spPr>
            <a:xfrm>
              <a:off x="4776251" y="2486561"/>
              <a:ext cx="1655426" cy="824915"/>
            </a:xfrm>
            <a:prstGeom prst="roundRect">
              <a:avLst/>
            </a:prstGeom>
            <a:solidFill>
              <a:srgbClr val="189E9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b="1" dirty="0" err="1">
                  <a:solidFill>
                    <a:srgbClr val="FFFFFF"/>
                  </a:solidFill>
                  <a:latin typeface="Arial Narrow" pitchFamily="34" charset="0"/>
                </a:rPr>
                <a:t>Regressão</a:t>
              </a:r>
              <a:endParaRPr lang="en-GB" b="1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  <p:sp>
          <p:nvSpPr>
            <p:cNvPr id="23" name="Abgerundetes Rechteck 175"/>
            <p:cNvSpPr/>
            <p:nvPr>
              <p:custDataLst>
                <p:tags r:id="rId14"/>
              </p:custDataLst>
            </p:nvPr>
          </p:nvSpPr>
          <p:spPr>
            <a:xfrm>
              <a:off x="10315656" y="2486561"/>
              <a:ext cx="2163768" cy="835712"/>
            </a:xfrm>
            <a:prstGeom prst="roundRect">
              <a:avLst/>
            </a:prstGeom>
            <a:solidFill>
              <a:srgbClr val="0069AF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b="1" dirty="0" err="1">
                  <a:solidFill>
                    <a:srgbClr val="FFFFFF"/>
                  </a:solidFill>
                  <a:latin typeface="Arial Narrow" pitchFamily="34" charset="0"/>
                </a:rPr>
                <a:t>Detecção</a:t>
              </a:r>
              <a:r>
                <a:rPr lang="en-GB" b="1" dirty="0">
                  <a:solidFill>
                    <a:srgbClr val="FFFFFF"/>
                  </a:solidFill>
                  <a:latin typeface="Arial Narrow" pitchFamily="34" charset="0"/>
                </a:rPr>
                <a:t> de outlier</a:t>
              </a:r>
            </a:p>
          </p:txBody>
        </p:sp>
        <p:sp>
          <p:nvSpPr>
            <p:cNvPr id="24" name="Abgerundetes Rechteck 176"/>
            <p:cNvSpPr/>
            <p:nvPr>
              <p:custDataLst>
                <p:tags r:id="rId15"/>
              </p:custDataLst>
            </p:nvPr>
          </p:nvSpPr>
          <p:spPr>
            <a:xfrm>
              <a:off x="8462386" y="2486561"/>
              <a:ext cx="1666582" cy="824915"/>
            </a:xfrm>
            <a:prstGeom prst="roundRect">
              <a:avLst/>
            </a:prstGeom>
            <a:solidFill>
              <a:srgbClr val="189E9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b="1" dirty="0" err="1">
                  <a:solidFill>
                    <a:srgbClr val="FFFFFF"/>
                  </a:solidFill>
                  <a:latin typeface="Arial Narrow" pitchFamily="34" charset="0"/>
                </a:rPr>
                <a:t>Clusterização</a:t>
              </a:r>
              <a:endParaRPr lang="en-GB" b="1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  <p:sp>
          <p:nvSpPr>
            <p:cNvPr id="25" name="Abgerundetes Rechteck 177"/>
            <p:cNvSpPr/>
            <p:nvPr>
              <p:custDataLst>
                <p:tags r:id="rId16"/>
              </p:custDataLst>
            </p:nvPr>
          </p:nvSpPr>
          <p:spPr>
            <a:xfrm>
              <a:off x="6618366" y="2486561"/>
              <a:ext cx="1657331" cy="835712"/>
            </a:xfrm>
            <a:prstGeom prst="roundRect">
              <a:avLst/>
            </a:prstGeom>
            <a:solidFill>
              <a:srgbClr val="0069AF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2000" b="1" dirty="0" err="1">
                  <a:solidFill>
                    <a:srgbClr val="FFFFFF"/>
                  </a:solidFill>
                  <a:latin typeface="Arial Narrow" pitchFamily="34" charset="0"/>
                </a:rPr>
                <a:t>Associação</a:t>
              </a:r>
              <a:endParaRPr lang="en-GB" sz="2000" b="1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sp>
        <p:nvSpPr>
          <p:cNvPr id="26" name="Abgerundetes Rechteck 172"/>
          <p:cNvSpPr/>
          <p:nvPr>
            <p:custDataLst>
              <p:tags r:id="rId1"/>
            </p:custDataLst>
          </p:nvPr>
        </p:nvSpPr>
        <p:spPr bwMode="auto">
          <a:xfrm>
            <a:off x="2485961" y="2040648"/>
            <a:ext cx="1381125" cy="606425"/>
          </a:xfrm>
          <a:prstGeom prst="roundRect">
            <a:avLst/>
          </a:prstGeom>
          <a:solidFill>
            <a:srgbClr val="189E95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b="1" dirty="0" err="1">
                <a:solidFill>
                  <a:srgbClr val="FFFFFF"/>
                </a:solidFill>
                <a:latin typeface="Arial Narrow" pitchFamily="34" charset="0"/>
              </a:rPr>
              <a:t>Classificação</a:t>
            </a:r>
            <a:endParaRPr lang="en-GB" b="1" dirty="0">
              <a:solidFill>
                <a:srgbClr val="FFFFFF"/>
              </a:solidFill>
              <a:latin typeface="Arial Narrow" pitchFamily="34" charset="0"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1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1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noProof="0" dirty="0">
                <a:solidFill>
                  <a:srgbClr val="999FA6"/>
                </a:solidFill>
                <a:latin typeface="Bosch Office Sans"/>
              </a:rPr>
              <a:t>10</a:t>
            </a:r>
          </a:p>
        </p:txBody>
      </p:sp>
      <p:sp>
        <p:nvSpPr>
          <p:cNvPr id="10" name="CaixaDeTexto 12"/>
          <p:cNvSpPr txBox="1"/>
          <p:nvPr>
            <p:custDataLst>
              <p:tags r:id="rId2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err="1">
                <a:solidFill>
                  <a:srgbClr val="525F6B"/>
                </a:solidFill>
              </a:rPr>
              <a:t>Machine</a:t>
            </a:r>
            <a:r>
              <a:rPr lang="pt-BR" sz="2200" dirty="0">
                <a:solidFill>
                  <a:srgbClr val="525F6B"/>
                </a:solidFill>
              </a:rPr>
              <a:t> </a:t>
            </a:r>
            <a:r>
              <a:rPr lang="pt-BR" sz="2200" dirty="0" err="1">
                <a:solidFill>
                  <a:srgbClr val="525F6B"/>
                </a:solidFill>
              </a:rPr>
              <a:t>learning</a:t>
            </a:r>
            <a:endParaRPr lang="pt-BR" sz="2200" dirty="0">
              <a:solidFill>
                <a:srgbClr val="525F6B"/>
              </a:solidFill>
            </a:endParaRP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554990" y="1870050"/>
            <a:ext cx="10560500" cy="4168800"/>
          </a:xfrm>
        </p:spPr>
        <p:txBody>
          <a:bodyPr/>
          <a:lstStyle/>
          <a:p>
            <a:r>
              <a:rPr lang="pt-BR" dirty="0"/>
              <a:t>Classificar o que é cada dado enviado.</a:t>
            </a:r>
          </a:p>
          <a:p>
            <a:r>
              <a:rPr lang="pt-BR" dirty="0"/>
              <a:t>Por exemplo: A imagem da esquerda é um gato e a da direita é um cachorro.</a:t>
            </a:r>
          </a:p>
        </p:txBody>
      </p:sp>
      <p:sp>
        <p:nvSpPr>
          <p:cNvPr id="9" name="Abgerundetes Rechteck 172"/>
          <p:cNvSpPr/>
          <p:nvPr>
            <p:custDataLst>
              <p:tags r:id="rId3"/>
            </p:custDataLst>
          </p:nvPr>
        </p:nvSpPr>
        <p:spPr bwMode="auto">
          <a:xfrm>
            <a:off x="410845" y="1088883"/>
            <a:ext cx="1381125" cy="606425"/>
          </a:xfrm>
          <a:prstGeom prst="roundRect">
            <a:avLst/>
          </a:prstGeom>
          <a:solidFill>
            <a:srgbClr val="189E95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b="1" dirty="0" err="1">
                <a:solidFill>
                  <a:srgbClr val="FFFFFF"/>
                </a:solidFill>
                <a:latin typeface="Arial Narrow" pitchFamily="34" charset="0"/>
              </a:rPr>
              <a:t>Classificação</a:t>
            </a:r>
            <a:endParaRPr lang="en-GB" b="1" dirty="0">
              <a:solidFill>
                <a:srgbClr val="FFFFFF"/>
              </a:solidFill>
              <a:latin typeface="Arial Narrow" pitchFamily="34" charset="0"/>
            </a:endParaRPr>
          </a:p>
        </p:txBody>
      </p:sp>
      <p:pic>
        <p:nvPicPr>
          <p:cNvPr id="4098" name="Picture 2" descr="Vermes em Gatos - Dicas de Tratament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754" y="2720072"/>
            <a:ext cx="3423198" cy="246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hotes de cachorro alcançam o ápice de fofura com 7 ou 8 semanas | Su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95" y="2720072"/>
            <a:ext cx="3706753" cy="246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09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noProof="0" dirty="0">
                <a:solidFill>
                  <a:srgbClr val="999FA6"/>
                </a:solidFill>
                <a:latin typeface="Bosch Office Sans"/>
              </a:rPr>
              <a:t>11</a:t>
            </a: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CaixaDeTexto 12"/>
          <p:cNvSpPr txBox="1"/>
          <p:nvPr>
            <p:custDataLst>
              <p:tags r:id="rId2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err="1">
                <a:solidFill>
                  <a:srgbClr val="525F6B"/>
                </a:solidFill>
              </a:rPr>
              <a:t>Machine</a:t>
            </a:r>
            <a:r>
              <a:rPr lang="pt-BR" sz="2200" dirty="0">
                <a:solidFill>
                  <a:srgbClr val="525F6B"/>
                </a:solidFill>
              </a:rPr>
              <a:t> </a:t>
            </a:r>
            <a:r>
              <a:rPr lang="pt-BR" sz="2200" dirty="0" err="1">
                <a:solidFill>
                  <a:srgbClr val="525F6B"/>
                </a:solidFill>
              </a:rPr>
              <a:t>learning</a:t>
            </a:r>
            <a:endParaRPr lang="pt-BR" sz="2200" dirty="0">
              <a:solidFill>
                <a:srgbClr val="525F6B"/>
              </a:solidFill>
            </a:endParaRP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554990" y="1944347"/>
            <a:ext cx="8468519" cy="657627"/>
          </a:xfrm>
        </p:spPr>
        <p:txBody>
          <a:bodyPr>
            <a:normAutofit/>
          </a:bodyPr>
          <a:lstStyle/>
          <a:p>
            <a:r>
              <a:rPr lang="pt-BR" dirty="0"/>
              <a:t>Usado para prever um valor específico ou dado numérico</a:t>
            </a:r>
          </a:p>
          <a:p>
            <a:r>
              <a:rPr lang="pt-BR" dirty="0"/>
              <a:t>Por exemplo: previsão do valor de uma ação na bolsa.</a:t>
            </a:r>
          </a:p>
        </p:txBody>
      </p:sp>
      <p:sp>
        <p:nvSpPr>
          <p:cNvPr id="11" name="Abgerundetes Rechteck 174"/>
          <p:cNvSpPr/>
          <p:nvPr>
            <p:custDataLst>
              <p:tags r:id="rId3"/>
            </p:custDataLst>
          </p:nvPr>
        </p:nvSpPr>
        <p:spPr bwMode="auto">
          <a:xfrm>
            <a:off x="259079" y="1091054"/>
            <a:ext cx="1379538" cy="606425"/>
          </a:xfrm>
          <a:prstGeom prst="roundRect">
            <a:avLst/>
          </a:prstGeom>
          <a:solidFill>
            <a:srgbClr val="189E95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b="1" dirty="0" err="1">
                <a:solidFill>
                  <a:srgbClr val="FFFFFF"/>
                </a:solidFill>
                <a:latin typeface="Arial Narrow" pitchFamily="34" charset="0"/>
              </a:rPr>
              <a:t>Regressão</a:t>
            </a:r>
            <a:endParaRPr lang="en-GB" b="1" dirty="0">
              <a:solidFill>
                <a:srgbClr val="FFFFFF"/>
              </a:solidFill>
              <a:latin typeface="Arial Narrow" pitchFamily="34" charset="0"/>
            </a:endParaRPr>
          </a:p>
        </p:txBody>
      </p:sp>
      <p:pic>
        <p:nvPicPr>
          <p:cNvPr id="5122" name="Picture 2" descr="Após maior perda em 21 anos, Ibovespa opera em alta de 2% | VEJA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04" y="3113689"/>
            <a:ext cx="3362591" cy="224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525F6B"/>
                </a:solidFill>
              </a:rPr>
              <a:t>Por que IA?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59200" y="112896"/>
            <a:ext cx="10450800" cy="388800"/>
          </a:xfrm>
        </p:spPr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I.A. </a:t>
            </a:r>
            <a:r>
              <a:rPr lang="en-US" sz="2000" dirty="0" err="1"/>
              <a:t>automatiza</a:t>
            </a:r>
            <a:r>
              <a:rPr lang="en-US" sz="2000" dirty="0"/>
              <a:t> o </a:t>
            </a:r>
            <a:r>
              <a:rPr lang="en-US" sz="2000" dirty="0" err="1"/>
              <a:t>aprendizado</a:t>
            </a:r>
            <a:r>
              <a:rPr lang="en-US" sz="2000" dirty="0"/>
              <a:t> e o </a:t>
            </a:r>
            <a:r>
              <a:rPr lang="en-US" sz="2000" dirty="0" err="1"/>
              <a:t>processo</a:t>
            </a:r>
            <a:r>
              <a:rPr lang="en-US" sz="2000" dirty="0"/>
              <a:t> de </a:t>
            </a:r>
            <a:r>
              <a:rPr lang="en-US" sz="2000" dirty="0" err="1"/>
              <a:t>descobrimento</a:t>
            </a:r>
            <a:r>
              <a:rPr lang="en-US" sz="2000" dirty="0"/>
              <a:t> </a:t>
            </a:r>
            <a:r>
              <a:rPr lang="en-US" sz="2000" dirty="0" err="1"/>
              <a:t>utilizando</a:t>
            </a:r>
            <a:r>
              <a:rPr lang="en-US" sz="2000" dirty="0"/>
              <a:t> dados;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/>
              <a:t>IA </a:t>
            </a:r>
            <a:r>
              <a:rPr lang="en-US" sz="1800" dirty="0" err="1"/>
              <a:t>executa</a:t>
            </a:r>
            <a:r>
              <a:rPr lang="en-US" sz="1800" dirty="0"/>
              <a:t> </a:t>
            </a:r>
            <a:r>
              <a:rPr lang="en-US" sz="1800" dirty="0" err="1"/>
              <a:t>tarefas</a:t>
            </a:r>
            <a:r>
              <a:rPr lang="en-US" sz="1800" dirty="0"/>
              <a:t> </a:t>
            </a:r>
            <a:r>
              <a:rPr lang="en-US" sz="1800" dirty="0" err="1"/>
              <a:t>computadorizadas</a:t>
            </a:r>
            <a:r>
              <a:rPr lang="en-US" sz="1800" dirty="0"/>
              <a:t> de </a:t>
            </a:r>
            <a:r>
              <a:rPr lang="en-US" sz="1800" dirty="0" err="1"/>
              <a:t>alta</a:t>
            </a:r>
            <a:r>
              <a:rPr lang="en-US" sz="1800" dirty="0"/>
              <a:t> </a:t>
            </a:r>
            <a:r>
              <a:rPr lang="en-US" sz="1800" dirty="0" err="1"/>
              <a:t>frequência</a:t>
            </a:r>
            <a:r>
              <a:rPr lang="en-US" sz="1800" dirty="0"/>
              <a:t> e volume, de forma </a:t>
            </a:r>
            <a:r>
              <a:rPr lang="en-US" sz="1800" dirty="0" err="1"/>
              <a:t>confiável</a:t>
            </a:r>
            <a:r>
              <a:rPr lang="en-US" sz="1800" dirty="0"/>
              <a:t> </a:t>
            </a:r>
            <a:r>
              <a:rPr lang="en-US" sz="1800" dirty="0" err="1"/>
              <a:t>sem</a:t>
            </a:r>
            <a:r>
              <a:rPr lang="en-US" sz="1800" dirty="0"/>
              <a:t> </a:t>
            </a:r>
            <a:r>
              <a:rPr lang="en-US" sz="1800" dirty="0" err="1"/>
              <a:t>fadigar</a:t>
            </a:r>
            <a:r>
              <a:rPr lang="en-US" sz="1800" dirty="0"/>
              <a:t>.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 err="1"/>
              <a:t>Acompanhamento</a:t>
            </a:r>
            <a:r>
              <a:rPr lang="en-US" sz="1800" dirty="0"/>
              <a:t> </a:t>
            </a:r>
            <a:r>
              <a:rPr lang="en-US" sz="1800" dirty="0" err="1"/>
              <a:t>humano</a:t>
            </a:r>
            <a:r>
              <a:rPr lang="en-US" sz="1800" dirty="0"/>
              <a:t> </a:t>
            </a:r>
            <a:r>
              <a:rPr lang="en-US" sz="1800" dirty="0" err="1"/>
              <a:t>ainda</a:t>
            </a:r>
            <a:r>
              <a:rPr lang="en-US" sz="1800" dirty="0"/>
              <a:t> é </a:t>
            </a:r>
            <a:r>
              <a:rPr lang="en-US" sz="1800" dirty="0" err="1"/>
              <a:t>necessário</a:t>
            </a:r>
            <a:r>
              <a:rPr lang="en-US" sz="1800" dirty="0"/>
              <a:t> para </a:t>
            </a:r>
            <a:r>
              <a:rPr lang="en-US" sz="1800" dirty="0" err="1"/>
              <a:t>configuração</a:t>
            </a:r>
            <a:r>
              <a:rPr lang="en-US" sz="1800" dirty="0"/>
              <a:t> do </a:t>
            </a:r>
            <a:r>
              <a:rPr lang="en-US" sz="1800" dirty="0" err="1"/>
              <a:t>sistema</a:t>
            </a:r>
            <a:r>
              <a:rPr lang="en-US" sz="1800" dirty="0"/>
              <a:t> e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tomada</a:t>
            </a:r>
            <a:r>
              <a:rPr lang="en-US" sz="1800" dirty="0"/>
              <a:t> de </a:t>
            </a:r>
            <a:r>
              <a:rPr lang="en-US" sz="1800" dirty="0" err="1"/>
              <a:t>decisão</a:t>
            </a:r>
            <a:r>
              <a:rPr lang="en-US" sz="1800" dirty="0"/>
              <a:t>.</a:t>
            </a:r>
          </a:p>
          <a:p>
            <a:pPr fontAlgn="auto">
              <a:spcAft>
                <a:spcPts val="0"/>
              </a:spcAft>
            </a:pPr>
            <a:r>
              <a:rPr lang="en-US" sz="2000" dirty="0"/>
              <a:t>I.A. </a:t>
            </a:r>
            <a:r>
              <a:rPr lang="en-US" sz="2000" dirty="0" err="1"/>
              <a:t>adiciona</a:t>
            </a:r>
            <a:r>
              <a:rPr lang="en-US" sz="2000" dirty="0"/>
              <a:t> </a:t>
            </a:r>
            <a:r>
              <a:rPr lang="en-US" sz="2000" dirty="0" err="1"/>
              <a:t>inteligência</a:t>
            </a:r>
            <a:r>
              <a:rPr lang="en-US" sz="2000" dirty="0"/>
              <a:t> à </a:t>
            </a:r>
            <a:r>
              <a:rPr lang="en-US" sz="2000" dirty="0" err="1"/>
              <a:t>serviços</a:t>
            </a:r>
            <a:r>
              <a:rPr lang="en-US" sz="2000" dirty="0"/>
              <a:t> e </a:t>
            </a:r>
            <a:r>
              <a:rPr lang="en-US" sz="2000" dirty="0" err="1"/>
              <a:t>produtos</a:t>
            </a:r>
            <a:r>
              <a:rPr lang="en-US" sz="2000" dirty="0"/>
              <a:t>;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 err="1"/>
              <a:t>Produtos</a:t>
            </a:r>
            <a:r>
              <a:rPr lang="en-US" sz="1800" dirty="0"/>
              <a:t> </a:t>
            </a:r>
            <a:r>
              <a:rPr lang="en-US" sz="1800" dirty="0" err="1"/>
              <a:t>podem</a:t>
            </a:r>
            <a:r>
              <a:rPr lang="en-US" sz="1800" dirty="0"/>
              <a:t> </a:t>
            </a:r>
            <a:r>
              <a:rPr lang="en-US" sz="1800" dirty="0" err="1"/>
              <a:t>ser</a:t>
            </a:r>
            <a:r>
              <a:rPr lang="en-US" sz="1800" dirty="0"/>
              <a:t> </a:t>
            </a:r>
            <a:r>
              <a:rPr lang="en-US" sz="1800" dirty="0" err="1"/>
              <a:t>melhorados</a:t>
            </a:r>
            <a:r>
              <a:rPr lang="en-US" sz="1800" dirty="0"/>
              <a:t>,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exemplo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assistentes</a:t>
            </a:r>
            <a:r>
              <a:rPr lang="en-US" sz="1800" dirty="0"/>
              <a:t> </a:t>
            </a:r>
            <a:r>
              <a:rPr lang="en-US" sz="1800" dirty="0" err="1"/>
              <a:t>virtuais</a:t>
            </a:r>
            <a:r>
              <a:rPr lang="en-US" sz="1800" dirty="0"/>
              <a:t>. 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 err="1"/>
              <a:t>Produtos</a:t>
            </a:r>
            <a:r>
              <a:rPr lang="en-US" sz="1800" dirty="0"/>
              <a:t> e </a:t>
            </a:r>
            <a:r>
              <a:rPr lang="en-US" sz="1800" dirty="0" err="1"/>
              <a:t>serviços</a:t>
            </a:r>
            <a:r>
              <a:rPr lang="en-US" sz="1800" dirty="0"/>
              <a:t> </a:t>
            </a:r>
            <a:r>
              <a:rPr lang="en-US" sz="1800" dirty="0" err="1"/>
              <a:t>podem</a:t>
            </a:r>
            <a:r>
              <a:rPr lang="en-US" sz="1800" dirty="0"/>
              <a:t> </a:t>
            </a:r>
            <a:r>
              <a:rPr lang="en-US" sz="1800" dirty="0" err="1"/>
              <a:t>ser</a:t>
            </a:r>
            <a:r>
              <a:rPr lang="en-US" sz="1800" dirty="0"/>
              <a:t> </a:t>
            </a:r>
            <a:r>
              <a:rPr lang="en-US" sz="1800" dirty="0" err="1"/>
              <a:t>combinados</a:t>
            </a:r>
            <a:r>
              <a:rPr lang="en-US" sz="1800" dirty="0"/>
              <a:t> para </a:t>
            </a:r>
            <a:r>
              <a:rPr lang="en-US" sz="1800" dirty="0" err="1"/>
              <a:t>melhorar</a:t>
            </a:r>
            <a:r>
              <a:rPr lang="en-US" sz="1800" dirty="0"/>
              <a:t> a </a:t>
            </a:r>
            <a:r>
              <a:rPr lang="en-US" sz="1800" dirty="0" err="1"/>
              <a:t>inteligência</a:t>
            </a:r>
            <a:endParaRPr lang="en-US" sz="1800" dirty="0"/>
          </a:p>
          <a:p>
            <a:pPr fontAlgn="auto">
              <a:spcAft>
                <a:spcPts val="0"/>
              </a:spcAft>
            </a:pPr>
            <a:r>
              <a:rPr lang="en-US" sz="2000" dirty="0"/>
              <a:t>I.A. se </a:t>
            </a:r>
            <a:r>
              <a:rPr lang="en-US" sz="2000" dirty="0" err="1"/>
              <a:t>adapta</a:t>
            </a:r>
            <a:r>
              <a:rPr lang="en-US" sz="2000" dirty="0"/>
              <a:t> </a:t>
            </a:r>
            <a:r>
              <a:rPr lang="en-US" sz="2000" dirty="0" err="1"/>
              <a:t>utilizando</a:t>
            </a:r>
            <a:r>
              <a:rPr lang="en-US" sz="2000" dirty="0"/>
              <a:t> </a:t>
            </a:r>
            <a:r>
              <a:rPr lang="en-US" sz="2000" dirty="0" err="1"/>
              <a:t>algoritmos</a:t>
            </a:r>
            <a:r>
              <a:rPr lang="en-US" sz="2000" dirty="0"/>
              <a:t> de </a:t>
            </a:r>
            <a:r>
              <a:rPr lang="en-US" sz="2000" dirty="0" err="1"/>
              <a:t>aprendizado</a:t>
            </a:r>
            <a:r>
              <a:rPr lang="en-US" sz="2000" dirty="0"/>
              <a:t> </a:t>
            </a:r>
            <a:r>
              <a:rPr lang="en-US" sz="2000" dirty="0" err="1"/>
              <a:t>progressivo</a:t>
            </a:r>
            <a:r>
              <a:rPr lang="en-US" sz="2000" dirty="0"/>
              <a:t>;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/>
              <a:t>I.A.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classificar</a:t>
            </a:r>
            <a:r>
              <a:rPr lang="en-US" sz="1800" dirty="0"/>
              <a:t> 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fazer</a:t>
            </a:r>
            <a:r>
              <a:rPr lang="en-US" sz="1800" dirty="0"/>
              <a:t> </a:t>
            </a:r>
            <a:r>
              <a:rPr lang="en-US" sz="1800" dirty="0" err="1"/>
              <a:t>predições</a:t>
            </a:r>
            <a:r>
              <a:rPr lang="en-US" sz="1800" dirty="0"/>
              <a:t> de </a:t>
            </a:r>
            <a:r>
              <a:rPr lang="en-US" sz="1800" dirty="0" err="1"/>
              <a:t>acordo</a:t>
            </a:r>
            <a:r>
              <a:rPr lang="en-US" sz="1800" dirty="0"/>
              <a:t> com </a:t>
            </a:r>
            <a:r>
              <a:rPr lang="en-US" sz="1800" dirty="0" err="1"/>
              <a:t>os</a:t>
            </a:r>
            <a:r>
              <a:rPr lang="en-US" sz="1800" dirty="0"/>
              <a:t> dados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/>
              <a:t>I.A. </a:t>
            </a:r>
            <a:r>
              <a:rPr lang="en-US" sz="1800" dirty="0" err="1"/>
              <a:t>melhora</a:t>
            </a:r>
            <a:r>
              <a:rPr lang="en-US" sz="1800" dirty="0"/>
              <a:t> com </a:t>
            </a:r>
            <a:r>
              <a:rPr lang="en-US" sz="1800" dirty="0" err="1"/>
              <a:t>experiência</a:t>
            </a:r>
            <a:r>
              <a:rPr lang="en-US" sz="1800" dirty="0"/>
              <a:t> </a:t>
            </a:r>
            <a:r>
              <a:rPr lang="en-US" sz="1800" dirty="0" err="1"/>
              <a:t>própria</a:t>
            </a:r>
            <a:endParaRPr lang="en-US" sz="1800" dirty="0"/>
          </a:p>
          <a:p>
            <a:pPr marL="525561" lvl="2" indent="0" fontAlgn="auto">
              <a:spcAft>
                <a:spcPts val="0"/>
              </a:spcAft>
              <a:buNone/>
            </a:pPr>
            <a:br>
              <a:rPr lang="en-US" sz="1800" dirty="0"/>
            </a:br>
            <a:endParaRPr lang="en-US" sz="1800" dirty="0"/>
          </a:p>
          <a:p>
            <a:pPr lvl="2" fontAlgn="auto">
              <a:spcAft>
                <a:spcPts val="0"/>
              </a:spcAft>
            </a:pPr>
            <a:endParaRPr lang="en-US" sz="2400" dirty="0"/>
          </a:p>
          <a:p>
            <a:pPr marL="0" indent="0" fontAlgn="auto">
              <a:spcAft>
                <a:spcPts val="0"/>
              </a:spcAft>
              <a:buNone/>
            </a:pPr>
            <a:endParaRPr lang="en-US" b="1" dirty="0"/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54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dirty="0">
                <a:solidFill>
                  <a:srgbClr val="999FA6"/>
                </a:solidFill>
                <a:latin typeface="Bosch Office Sans"/>
              </a:rPr>
              <a:t>12</a:t>
            </a: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CaixaDeTexto 12"/>
          <p:cNvSpPr txBox="1"/>
          <p:nvPr>
            <p:custDataLst>
              <p:tags r:id="rId2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err="1">
                <a:solidFill>
                  <a:srgbClr val="525F6B"/>
                </a:solidFill>
              </a:rPr>
              <a:t>Machine</a:t>
            </a:r>
            <a:r>
              <a:rPr lang="pt-BR" sz="2200" dirty="0">
                <a:solidFill>
                  <a:srgbClr val="525F6B"/>
                </a:solidFill>
              </a:rPr>
              <a:t> </a:t>
            </a:r>
            <a:r>
              <a:rPr lang="pt-BR" sz="2200" dirty="0" err="1">
                <a:solidFill>
                  <a:srgbClr val="525F6B"/>
                </a:solidFill>
              </a:rPr>
              <a:t>learning</a:t>
            </a:r>
            <a:endParaRPr lang="pt-BR" sz="2200" dirty="0">
              <a:solidFill>
                <a:srgbClr val="525F6B"/>
              </a:solidFill>
            </a:endParaRP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554990" y="1944347"/>
            <a:ext cx="8468519" cy="657627"/>
          </a:xfrm>
        </p:spPr>
        <p:txBody>
          <a:bodyPr>
            <a:normAutofit/>
          </a:bodyPr>
          <a:lstStyle/>
          <a:p>
            <a:r>
              <a:rPr lang="pt-BR" dirty="0"/>
              <a:t>Tem como intuito combinar informações.</a:t>
            </a:r>
          </a:p>
          <a:p>
            <a:r>
              <a:rPr lang="pt-BR" dirty="0"/>
              <a:t>Por exemplo: sistema de recomendação.</a:t>
            </a:r>
          </a:p>
        </p:txBody>
      </p:sp>
      <p:sp>
        <p:nvSpPr>
          <p:cNvPr id="12" name="Abgerundetes Rechteck 177"/>
          <p:cNvSpPr/>
          <p:nvPr>
            <p:custDataLst>
              <p:tags r:id="rId3"/>
            </p:custDataLst>
          </p:nvPr>
        </p:nvSpPr>
        <p:spPr bwMode="auto">
          <a:xfrm>
            <a:off x="266700" y="1157819"/>
            <a:ext cx="1381125" cy="614362"/>
          </a:xfrm>
          <a:prstGeom prst="roundRect">
            <a:avLst/>
          </a:prstGeom>
          <a:solidFill>
            <a:srgbClr val="0069AF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2000" b="1" dirty="0" err="1">
                <a:solidFill>
                  <a:srgbClr val="FFFFFF"/>
                </a:solidFill>
                <a:latin typeface="Arial Narrow" pitchFamily="34" charset="0"/>
              </a:rPr>
              <a:t>Associação</a:t>
            </a:r>
            <a:endParaRPr lang="en-GB" sz="2000" b="1" dirty="0">
              <a:solidFill>
                <a:srgbClr val="FFFFFF"/>
              </a:solidFill>
              <a:latin typeface="Arial Narrow" pitchFamily="34" charset="0"/>
            </a:endParaRPr>
          </a:p>
        </p:txBody>
      </p:sp>
      <p:pic>
        <p:nvPicPr>
          <p:cNvPr id="6146" name="Picture 2" descr="Download Inteligência Artificial: Sistemas de Recomendação em Python |  Cursos Gráti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96" y="2701498"/>
            <a:ext cx="5141639" cy="264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86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kern="0" dirty="0">
                <a:solidFill>
                  <a:srgbClr val="999FA6"/>
                </a:solidFill>
                <a:latin typeface="Bosch Office Sans"/>
              </a:rPr>
              <a:t>13</a:t>
            </a: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CaixaDeTexto 12"/>
          <p:cNvSpPr txBox="1"/>
          <p:nvPr>
            <p:custDataLst>
              <p:tags r:id="rId2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err="1">
                <a:solidFill>
                  <a:srgbClr val="525F6B"/>
                </a:solidFill>
              </a:rPr>
              <a:t>Machine</a:t>
            </a:r>
            <a:r>
              <a:rPr lang="pt-BR" sz="2200" dirty="0">
                <a:solidFill>
                  <a:srgbClr val="525F6B"/>
                </a:solidFill>
              </a:rPr>
              <a:t> </a:t>
            </a:r>
            <a:r>
              <a:rPr lang="pt-BR" sz="2200" dirty="0" err="1">
                <a:solidFill>
                  <a:srgbClr val="525F6B"/>
                </a:solidFill>
              </a:rPr>
              <a:t>learning</a:t>
            </a:r>
            <a:endParaRPr lang="pt-BR" sz="2200" dirty="0">
              <a:solidFill>
                <a:srgbClr val="525F6B"/>
              </a:solidFill>
            </a:endParaRP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554990" y="1944347"/>
            <a:ext cx="8468519" cy="975664"/>
          </a:xfrm>
        </p:spPr>
        <p:txBody>
          <a:bodyPr>
            <a:normAutofit/>
          </a:bodyPr>
          <a:lstStyle/>
          <a:p>
            <a:r>
              <a:rPr lang="pt-BR" dirty="0"/>
              <a:t>Agrupamento de dados cujas saídas são desconhecidas.</a:t>
            </a:r>
          </a:p>
          <a:p>
            <a:r>
              <a:rPr lang="pt-BR" dirty="0"/>
              <a:t>Por exemplo: população com alguns perfis de consumidores, conforme alguns critérios vamos agrupar esses perfis.</a:t>
            </a:r>
          </a:p>
        </p:txBody>
      </p:sp>
      <p:sp>
        <p:nvSpPr>
          <p:cNvPr id="11" name="Abgerundetes Rechteck 176"/>
          <p:cNvSpPr/>
          <p:nvPr>
            <p:custDataLst>
              <p:tags r:id="rId3"/>
            </p:custDataLst>
          </p:nvPr>
        </p:nvSpPr>
        <p:spPr bwMode="auto">
          <a:xfrm>
            <a:off x="266700" y="1102306"/>
            <a:ext cx="1388834" cy="606425"/>
          </a:xfrm>
          <a:prstGeom prst="roundRect">
            <a:avLst/>
          </a:prstGeom>
          <a:solidFill>
            <a:srgbClr val="189E95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b="1" dirty="0" err="1">
                <a:solidFill>
                  <a:srgbClr val="FFFFFF"/>
                </a:solidFill>
                <a:latin typeface="Arial Narrow" pitchFamily="34" charset="0"/>
              </a:rPr>
              <a:t>Clusterização</a:t>
            </a:r>
            <a:endParaRPr lang="en-GB" b="1" dirty="0">
              <a:solidFill>
                <a:srgbClr val="FFFFFF"/>
              </a:solidFill>
              <a:latin typeface="Arial Narrow" pitchFamily="34" charset="0"/>
            </a:endParaRPr>
          </a:p>
        </p:txBody>
      </p:sp>
      <p:pic>
        <p:nvPicPr>
          <p:cNvPr id="7170" name="Picture 2" descr="Introdução Básica à Clusterização - LAMF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225" y="2764993"/>
            <a:ext cx="3020664" cy="302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1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58208" y="9245863"/>
            <a:ext cx="205654" cy="24744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kern="0" dirty="0">
                <a:solidFill>
                  <a:srgbClr val="999FA6"/>
                </a:solidFill>
                <a:latin typeface="Bosch Office Sans"/>
              </a:rPr>
              <a:t>85</a:t>
            </a: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err="1">
                <a:solidFill>
                  <a:srgbClr val="525F6B"/>
                </a:solidFill>
              </a:rPr>
              <a:t>Machine</a:t>
            </a:r>
            <a:r>
              <a:rPr lang="pt-BR" sz="2200" dirty="0">
                <a:solidFill>
                  <a:srgbClr val="525F6B"/>
                </a:solidFill>
              </a:rPr>
              <a:t> </a:t>
            </a:r>
            <a:r>
              <a:rPr lang="pt-BR" sz="2200" dirty="0" err="1">
                <a:solidFill>
                  <a:srgbClr val="525F6B"/>
                </a:solidFill>
              </a:rPr>
              <a:t>learning</a:t>
            </a:r>
            <a:endParaRPr lang="pt-BR" sz="2200" dirty="0">
              <a:solidFill>
                <a:srgbClr val="525F6B"/>
              </a:solidFill>
            </a:endParaRP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554990" y="1944347"/>
            <a:ext cx="8468519" cy="975664"/>
          </a:xfrm>
        </p:spPr>
        <p:txBody>
          <a:bodyPr>
            <a:normAutofit fontScale="92500"/>
          </a:bodyPr>
          <a:lstStyle/>
          <a:p>
            <a:r>
              <a:rPr lang="pt-BR" dirty="0"/>
              <a:t>Detecção de dados que se diferem drasticamente do restante dos dados.</a:t>
            </a:r>
          </a:p>
          <a:p>
            <a:r>
              <a:rPr lang="pt-BR" dirty="0"/>
              <a:t>Por exemplo: Detecção de fraudes de cartão de crédito, em que ser tem um padrão de consumo do dono do cartão, e esse foge desse perfil, detectando assim a fraude</a:t>
            </a:r>
          </a:p>
        </p:txBody>
      </p:sp>
      <p:sp>
        <p:nvSpPr>
          <p:cNvPr id="12" name="Abgerundetes Rechteck 175"/>
          <p:cNvSpPr/>
          <p:nvPr>
            <p:custDataLst>
              <p:tags r:id="rId2"/>
            </p:custDataLst>
          </p:nvPr>
        </p:nvSpPr>
        <p:spPr bwMode="auto">
          <a:xfrm>
            <a:off x="259079" y="1094771"/>
            <a:ext cx="1803161" cy="614362"/>
          </a:xfrm>
          <a:prstGeom prst="roundRect">
            <a:avLst/>
          </a:prstGeom>
          <a:solidFill>
            <a:srgbClr val="0069AF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b="1" dirty="0" err="1">
                <a:solidFill>
                  <a:srgbClr val="FFFFFF"/>
                </a:solidFill>
                <a:latin typeface="Arial Narrow" pitchFamily="34" charset="0"/>
              </a:rPr>
              <a:t>Detecção</a:t>
            </a:r>
            <a:r>
              <a:rPr lang="en-GB" b="1" dirty="0">
                <a:solidFill>
                  <a:srgbClr val="FFFFFF"/>
                </a:solidFill>
                <a:latin typeface="Arial Narrow" pitchFamily="34" charset="0"/>
              </a:rPr>
              <a:t> de outlier</a:t>
            </a:r>
          </a:p>
        </p:txBody>
      </p:sp>
      <p:pic>
        <p:nvPicPr>
          <p:cNvPr id="8194" name="Picture 2" descr="Detecção de outliers com o R | Análise Macr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083" y="3155225"/>
            <a:ext cx="4683199" cy="235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noProof="0" dirty="0">
                <a:solidFill>
                  <a:srgbClr val="999FA6"/>
                </a:solidFill>
                <a:latin typeface="Bosch Office Sans"/>
              </a:rPr>
              <a:t>14</a:t>
            </a: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13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6" r="5940"/>
          <a:stretch/>
        </p:blipFill>
        <p:spPr>
          <a:xfrm>
            <a:off x="6604425" y="1129413"/>
            <a:ext cx="3115686" cy="1960503"/>
          </a:xfrm>
          <a:prstGeom prst="roundRect">
            <a:avLst>
              <a:gd name="adj" fmla="val 16667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525F6B"/>
                </a:solidFill>
              </a:rPr>
              <a:t>Classes de </a:t>
            </a:r>
            <a:r>
              <a:rPr lang="en-US" sz="2200" dirty="0" err="1">
                <a:solidFill>
                  <a:srgbClr val="525F6B"/>
                </a:solidFill>
              </a:rPr>
              <a:t>problema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r="9770"/>
          <a:stretch/>
        </p:blipFill>
        <p:spPr>
          <a:xfrm>
            <a:off x="6604425" y="3488137"/>
            <a:ext cx="2808312" cy="2134009"/>
          </a:xfrm>
          <a:prstGeom prst="roundRect">
            <a:avLst>
              <a:gd name="adj" fmla="val 16667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8385" r="10559" b="27614"/>
          <a:stretch/>
        </p:blipFill>
        <p:spPr>
          <a:xfrm>
            <a:off x="3524946" y="1036799"/>
            <a:ext cx="2376265" cy="1943291"/>
          </a:xfrm>
          <a:prstGeom prst="roundRect">
            <a:avLst>
              <a:gd name="adj" fmla="val 16667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Rectangle 27"/>
          <p:cNvSpPr/>
          <p:nvPr/>
        </p:nvSpPr>
        <p:spPr>
          <a:xfrm>
            <a:off x="1431462" y="3089359"/>
            <a:ext cx="53079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Fonte: https://vas3k.com/blog/ </a:t>
            </a:r>
            <a:r>
              <a:rPr lang="en-US" sz="1400" dirty="0" err="1"/>
              <a:t>machine_learning</a:t>
            </a:r>
            <a:r>
              <a:rPr lang="en-US" sz="1400" dirty="0"/>
              <a:t>/?ref=hn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1" b="13089"/>
          <a:stretch/>
        </p:blipFill>
        <p:spPr>
          <a:xfrm>
            <a:off x="1428761" y="3492310"/>
            <a:ext cx="4625670" cy="2129836"/>
          </a:xfrm>
          <a:prstGeom prst="roundRect">
            <a:avLst>
              <a:gd name="adj" fmla="val 16667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3231" r="7146" b="16040"/>
          <a:stretch/>
        </p:blipFill>
        <p:spPr>
          <a:xfrm>
            <a:off x="898368" y="1036799"/>
            <a:ext cx="2225636" cy="1943291"/>
          </a:xfrm>
          <a:prstGeom prst="roundRect">
            <a:avLst>
              <a:gd name="adj" fmla="val 16667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1" name="TextBox 30"/>
          <p:cNvSpPr txBox="1"/>
          <p:nvPr/>
        </p:nvSpPr>
        <p:spPr>
          <a:xfrm>
            <a:off x="1138336" y="1823779"/>
            <a:ext cx="174569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Classificação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884986" y="1823779"/>
            <a:ext cx="165618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Associação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365407" y="1685278"/>
            <a:ext cx="165618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Detecção</a:t>
            </a:r>
            <a:r>
              <a:rPr lang="en-US" b="1" dirty="0"/>
              <a:t> de outlier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13504" y="4308262"/>
            <a:ext cx="165618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Regressão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144485" y="4308262"/>
            <a:ext cx="17281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Clusterização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442928" y="3035482"/>
            <a:ext cx="2052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Time (s)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5503791" y="1909190"/>
            <a:ext cx="1620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Temperature (ºC)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3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10" name="Rounded Rectangle 9"/>
          <p:cNvSpPr/>
          <p:nvPr/>
        </p:nvSpPr>
        <p:spPr>
          <a:xfrm>
            <a:off x="4094691" y="211169"/>
            <a:ext cx="1662642" cy="5766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Supervised Learning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8025" y="211169"/>
            <a:ext cx="2759677" cy="24713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kern="0" dirty="0">
                <a:solidFill>
                  <a:schemeClr val="tx1"/>
                </a:solidFill>
                <a:latin typeface="Bosch Office Sans"/>
              </a:rPr>
              <a:t>Artificial Intelligence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61336" y="878206"/>
            <a:ext cx="2406366" cy="180431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Machine Learning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43707" y="1492038"/>
            <a:ext cx="1923995" cy="11904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Deep Learning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593013" y="1404090"/>
            <a:ext cx="2880000" cy="2883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chemeClr val="tx1"/>
                </a:solidFill>
                <a:latin typeface="Bosch Office Sans"/>
              </a:rPr>
              <a:t>Dimensionality Reduction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094689" y="1560205"/>
            <a:ext cx="1662643" cy="5766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Reinforcement Learning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3012" y="207573"/>
            <a:ext cx="28800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kern="0" dirty="0">
                <a:solidFill>
                  <a:schemeClr val="tx1"/>
                </a:solidFill>
                <a:latin typeface="Bosch Office Sans"/>
              </a:rPr>
              <a:t>Classification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094690" y="880910"/>
            <a:ext cx="1662643" cy="5766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Unsupervised Learning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86634" y="584894"/>
            <a:ext cx="28800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kern="0" dirty="0">
                <a:solidFill>
                  <a:schemeClr val="tx1"/>
                </a:solidFill>
                <a:latin typeface="Bosch Office Sans"/>
              </a:rPr>
              <a:t>Regression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3013" y="1030203"/>
            <a:ext cx="2880000" cy="2883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chemeClr val="tx1"/>
                </a:solidFill>
                <a:latin typeface="Bosch Office Sans"/>
              </a:rPr>
              <a:t>Clustering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08025" y="3736431"/>
            <a:ext cx="2759676" cy="177284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Computer Vision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08025" y="2947109"/>
            <a:ext cx="2759676" cy="52004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Deep Vision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101417" y="2635019"/>
            <a:ext cx="1662643" cy="82656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Deep Reinforcement Learning</a:t>
            </a:r>
          </a:p>
        </p:txBody>
      </p:sp>
      <p:cxnSp>
        <p:nvCxnSpPr>
          <p:cNvPr id="24" name="Straight Arrow Connector 23"/>
          <p:cNvCxnSpPr>
            <a:endCxn id="15" idx="1"/>
          </p:cNvCxnSpPr>
          <p:nvPr/>
        </p:nvCxnSpPr>
        <p:spPr>
          <a:xfrm>
            <a:off x="3207082" y="1160298"/>
            <a:ext cx="887607" cy="68823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7" idx="1"/>
          </p:cNvCxnSpPr>
          <p:nvPr/>
        </p:nvCxnSpPr>
        <p:spPr>
          <a:xfrm>
            <a:off x="3206347" y="1169234"/>
            <a:ext cx="8883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0" idx="1"/>
          </p:cNvCxnSpPr>
          <p:nvPr/>
        </p:nvCxnSpPr>
        <p:spPr>
          <a:xfrm flipV="1">
            <a:off x="3206347" y="499493"/>
            <a:ext cx="888344" cy="66688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7" idx="3"/>
            <a:endCxn id="19" idx="1"/>
          </p:cNvCxnSpPr>
          <p:nvPr/>
        </p:nvCxnSpPr>
        <p:spPr>
          <a:xfrm>
            <a:off x="5757333" y="1169234"/>
            <a:ext cx="835680" cy="513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0" idx="3"/>
            <a:endCxn id="18" idx="1"/>
          </p:cNvCxnSpPr>
          <p:nvPr/>
        </p:nvCxnSpPr>
        <p:spPr>
          <a:xfrm>
            <a:off x="5757333" y="499493"/>
            <a:ext cx="829301" cy="2294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3"/>
            <a:endCxn id="16" idx="1"/>
          </p:cNvCxnSpPr>
          <p:nvPr/>
        </p:nvCxnSpPr>
        <p:spPr>
          <a:xfrm flipV="1">
            <a:off x="5757333" y="351573"/>
            <a:ext cx="835679" cy="1479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3"/>
            <a:endCxn id="14" idx="1"/>
          </p:cNvCxnSpPr>
          <p:nvPr/>
        </p:nvCxnSpPr>
        <p:spPr>
          <a:xfrm>
            <a:off x="5757333" y="1169234"/>
            <a:ext cx="835680" cy="37901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5" idx="2"/>
            <a:endCxn id="22" idx="0"/>
          </p:cNvCxnSpPr>
          <p:nvPr/>
        </p:nvCxnSpPr>
        <p:spPr>
          <a:xfrm>
            <a:off x="4926011" y="2136853"/>
            <a:ext cx="6728" cy="4981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2" idx="1"/>
          </p:cNvCxnSpPr>
          <p:nvPr/>
        </p:nvCxnSpPr>
        <p:spPr>
          <a:xfrm>
            <a:off x="2505704" y="2113119"/>
            <a:ext cx="1595713" cy="93518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505704" y="2113119"/>
            <a:ext cx="0" cy="82299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0" idx="0"/>
            <a:endCxn id="21" idx="2"/>
          </p:cNvCxnSpPr>
          <p:nvPr/>
        </p:nvCxnSpPr>
        <p:spPr>
          <a:xfrm flipV="1">
            <a:off x="2087863" y="3467150"/>
            <a:ext cx="0" cy="26928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4094690" y="4109994"/>
            <a:ext cx="28800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Pre-processing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4094690" y="4483557"/>
            <a:ext cx="28800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4094689" y="4857120"/>
            <a:ext cx="28800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Detection and Segmentation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4094690" y="5230683"/>
            <a:ext cx="28800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chemeClr val="tx1"/>
                </a:solidFill>
                <a:latin typeface="Bosch Office Sans"/>
              </a:rPr>
              <a:t>High Level Processing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4094689" y="3736431"/>
            <a:ext cx="28800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Image Acquisition</a:t>
            </a:r>
          </a:p>
        </p:txBody>
      </p:sp>
      <p:cxnSp>
        <p:nvCxnSpPr>
          <p:cNvPr id="89" name="Straight Arrow Connector 88"/>
          <p:cNvCxnSpPr>
            <a:stCxn id="20" idx="3"/>
            <a:endCxn id="87" idx="1"/>
          </p:cNvCxnSpPr>
          <p:nvPr/>
        </p:nvCxnSpPr>
        <p:spPr>
          <a:xfrm flipV="1">
            <a:off x="3467701" y="3880431"/>
            <a:ext cx="626988" cy="74851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0" idx="3"/>
            <a:endCxn id="83" idx="1"/>
          </p:cNvCxnSpPr>
          <p:nvPr/>
        </p:nvCxnSpPr>
        <p:spPr>
          <a:xfrm flipV="1">
            <a:off x="3467701" y="4253994"/>
            <a:ext cx="626989" cy="37495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0" idx="3"/>
            <a:endCxn id="86" idx="1"/>
          </p:cNvCxnSpPr>
          <p:nvPr/>
        </p:nvCxnSpPr>
        <p:spPr>
          <a:xfrm>
            <a:off x="3467701" y="4628947"/>
            <a:ext cx="626989" cy="74573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0" idx="3"/>
            <a:endCxn id="84" idx="1"/>
          </p:cNvCxnSpPr>
          <p:nvPr/>
        </p:nvCxnSpPr>
        <p:spPr>
          <a:xfrm flipV="1">
            <a:off x="3467701" y="4627557"/>
            <a:ext cx="626989" cy="139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20" idx="3"/>
            <a:endCxn id="85" idx="1"/>
          </p:cNvCxnSpPr>
          <p:nvPr/>
        </p:nvCxnSpPr>
        <p:spPr>
          <a:xfrm>
            <a:off x="3467701" y="4628947"/>
            <a:ext cx="626988" cy="3721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7198634" y="2135100"/>
            <a:ext cx="2274378" cy="75977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chemeClr val="tx1"/>
                </a:solidFill>
                <a:latin typeface="Bosch Office Sans"/>
              </a:rPr>
              <a:t>Statistics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976234" y="3736431"/>
            <a:ext cx="14904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chemeClr val="tx1"/>
                </a:solidFill>
              </a:rPr>
              <a:t>Descriptive</a:t>
            </a:r>
            <a:endParaRPr lang="en-US" sz="1600" kern="0" dirty="0">
              <a:solidFill>
                <a:schemeClr val="tx1"/>
              </a:solidFill>
              <a:latin typeface="Bosch Office San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7393034" y="4846827"/>
            <a:ext cx="20736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chemeClr val="tx1"/>
                </a:solidFill>
                <a:latin typeface="Bosch Office Sans"/>
              </a:rPr>
              <a:t>Tendency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781834" y="4110876"/>
            <a:ext cx="16848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chemeClr val="tx1"/>
                </a:solidFill>
                <a:latin typeface="Bosch Office Sans"/>
              </a:rPr>
              <a:t>Covariance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587434" y="4479950"/>
            <a:ext cx="18792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chemeClr val="tx1"/>
                </a:solidFill>
                <a:latin typeface="Bosch Office Sans"/>
              </a:rPr>
              <a:t>Hypothesis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7198634" y="5221272"/>
            <a:ext cx="2268000" cy="28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chemeClr val="tx1"/>
                </a:solidFill>
                <a:latin typeface="Bosch Office Sans"/>
              </a:rPr>
              <a:t>Probability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874000" y="2898688"/>
            <a:ext cx="812" cy="12113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691120" y="2898688"/>
            <a:ext cx="2214" cy="158126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500620" y="2898688"/>
            <a:ext cx="11971" cy="193024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297420" y="2898688"/>
            <a:ext cx="22934" cy="230362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8057471" y="2898688"/>
            <a:ext cx="2412" cy="8316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9" idx="1"/>
          </p:cNvCxnSpPr>
          <p:nvPr/>
        </p:nvCxnSpPr>
        <p:spPr>
          <a:xfrm flipH="1" flipV="1">
            <a:off x="6838634" y="2079471"/>
            <a:ext cx="360000" cy="43551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9" idx="1"/>
          </p:cNvCxnSpPr>
          <p:nvPr/>
        </p:nvCxnSpPr>
        <p:spPr>
          <a:xfrm flipH="1">
            <a:off x="6632839" y="2514989"/>
            <a:ext cx="565795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9" idx="1"/>
          </p:cNvCxnSpPr>
          <p:nvPr/>
        </p:nvCxnSpPr>
        <p:spPr>
          <a:xfrm flipH="1">
            <a:off x="6684646" y="2514989"/>
            <a:ext cx="513988" cy="235341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9" idx="1"/>
          </p:cNvCxnSpPr>
          <p:nvPr/>
        </p:nvCxnSpPr>
        <p:spPr>
          <a:xfrm flipH="1" flipV="1">
            <a:off x="6684646" y="2281617"/>
            <a:ext cx="513988" cy="233372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9" idx="1"/>
          </p:cNvCxnSpPr>
          <p:nvPr/>
        </p:nvCxnSpPr>
        <p:spPr>
          <a:xfrm flipH="1">
            <a:off x="6838634" y="2514989"/>
            <a:ext cx="360000" cy="435518"/>
          </a:xfrm>
          <a:prstGeom prst="straightConnector1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59080" y="2581350"/>
            <a:ext cx="10456333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Technical introduction to A</a:t>
            </a:r>
            <a:r>
              <a:rPr lang="en-US" sz="4400" kern="0" dirty="0">
                <a:solidFill>
                  <a:srgbClr val="000000"/>
                </a:solidFill>
              </a:rPr>
              <a:t>. I.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49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5" name="Retângulo Arredondado 9"/>
          <p:cNvSpPr/>
          <p:nvPr>
            <p:custDataLst>
              <p:tags r:id="rId1"/>
            </p:custDataLst>
          </p:nvPr>
        </p:nvSpPr>
        <p:spPr>
          <a:xfrm>
            <a:off x="774702" y="1295400"/>
            <a:ext cx="4072544" cy="18800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CLASSIFICAÇÃO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600" dirty="0"/>
              <a:t>o processo de previsão da classe de dados </a:t>
            </a:r>
            <a:r>
              <a:rPr lang="pt-BR" sz="1600" dirty="0" err="1"/>
              <a:t>dados</a:t>
            </a:r>
            <a:r>
              <a:rPr lang="pt-BR" sz="1600" dirty="0"/>
              <a:t>. As classes às vezes são chamadas de alvos / rótulos ou categorias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Retângulo Arredondado 10"/>
          <p:cNvSpPr/>
          <p:nvPr>
            <p:custDataLst>
              <p:tags r:id="rId2"/>
            </p:custDataLst>
          </p:nvPr>
        </p:nvSpPr>
        <p:spPr>
          <a:xfrm>
            <a:off x="774701" y="3504738"/>
            <a:ext cx="4072544" cy="188006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CLUSTERIZAÇÃO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rgbClr val="000000"/>
              </a:solidFill>
              <a:latin typeface="Bosch Office San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600" dirty="0"/>
              <a:t>a </a:t>
            </a:r>
            <a:r>
              <a:rPr lang="pt-BR" sz="1600" b="1" dirty="0"/>
              <a:t>tarefa de agrupar </a:t>
            </a:r>
            <a:r>
              <a:rPr lang="pt-BR" sz="1600" dirty="0"/>
              <a:t>um conjunto de objetos de tal forma que os objetos no mesmo grupo (</a:t>
            </a:r>
            <a:r>
              <a:rPr lang="pt-BR" sz="1600" b="1" dirty="0"/>
              <a:t>cluster</a:t>
            </a:r>
            <a:r>
              <a:rPr lang="pt-BR" sz="1600" dirty="0"/>
              <a:t>) sejam mais semelhantes entre si do que em grupos diferentes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etângulo Arredondado 11"/>
          <p:cNvSpPr/>
          <p:nvPr>
            <p:custDataLst>
              <p:tags r:id="rId3"/>
            </p:custDataLst>
          </p:nvPr>
        </p:nvSpPr>
        <p:spPr>
          <a:xfrm>
            <a:off x="6429202" y="1295169"/>
            <a:ext cx="4072544" cy="18800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REGRESSÃO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rgbClr val="000000"/>
              </a:solidFill>
              <a:latin typeface="Bosch Office San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600" dirty="0"/>
              <a:t>As saídas são </a:t>
            </a:r>
            <a:r>
              <a:rPr lang="pt-BR" sz="1600" b="1" dirty="0"/>
              <a:t>contínuas em vez de discretas</a:t>
            </a:r>
            <a:r>
              <a:rPr lang="pt-BR" sz="1600" dirty="0"/>
              <a:t>. O problema de prever uma saída de quantidade contínua para uma determinada entrada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Retângulo Arredondado 12"/>
          <p:cNvSpPr/>
          <p:nvPr>
            <p:custDataLst>
              <p:tags r:id="rId4"/>
            </p:custDataLst>
          </p:nvPr>
        </p:nvSpPr>
        <p:spPr>
          <a:xfrm>
            <a:off x="6429202" y="3499658"/>
            <a:ext cx="4072544" cy="1880062"/>
          </a:xfrm>
          <a:prstGeom prst="round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68000">
                <a:schemeClr val="accent2">
                  <a:lumMod val="20000"/>
                  <a:lumOff val="80000"/>
                </a:schemeClr>
              </a:gs>
            </a:gsLst>
            <a:lin ang="16200000" scaled="1"/>
          </a:gra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REDUÇÃO DE DIMENSIONALIDADE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rgbClr val="000000"/>
              </a:solidFill>
              <a:latin typeface="Bosch Office San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600" dirty="0"/>
              <a:t>ele simplifica as entradas mapeando-as em um espaço dimensional inferior (LDA, PCA, codificadores automáticos, detecção de compressão, etc.)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56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supervisionado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5" name="Retângulo Arredondado 10"/>
          <p:cNvSpPr/>
          <p:nvPr>
            <p:custDataLst>
              <p:tags r:id="rId1"/>
            </p:custDataLst>
          </p:nvPr>
        </p:nvSpPr>
        <p:spPr>
          <a:xfrm>
            <a:off x="415636" y="1295400"/>
            <a:ext cx="3034146" cy="41681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 err="1">
                <a:solidFill>
                  <a:schemeClr val="bg1"/>
                </a:solidFill>
                <a:latin typeface="Bosch Office Sans"/>
              </a:rPr>
              <a:t>Aprendizado</a:t>
            </a:r>
            <a:r>
              <a:rPr lang="en-US" b="1" kern="0" dirty="0">
                <a:solidFill>
                  <a:schemeClr val="bg1"/>
                </a:solidFill>
                <a:latin typeface="Bosch Office Sans"/>
              </a:rPr>
              <a:t> </a:t>
            </a:r>
            <a:r>
              <a:rPr lang="en-US" b="1" kern="0" dirty="0" err="1">
                <a:solidFill>
                  <a:schemeClr val="bg1"/>
                </a:solidFill>
                <a:latin typeface="Bosch Office Sans"/>
              </a:rPr>
              <a:t>não-supervisionado</a:t>
            </a:r>
            <a:endParaRPr lang="en-US" b="1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</a:rPr>
              <a:t>Nenhum rótulo é dado ao algoritmo de aprendizagem, deixando-o sozinho para encontrar a estrutura em sua entrada </a:t>
            </a:r>
            <a:r>
              <a:rPr lang="pt-BR" b="1" dirty="0">
                <a:solidFill>
                  <a:schemeClr val="bg1"/>
                </a:solidFill>
              </a:rPr>
              <a:t>(descobrindo padrões ocultos nos dados).</a:t>
            </a:r>
            <a:endParaRPr lang="en-US" b="1" kern="0" dirty="0">
              <a:solidFill>
                <a:schemeClr val="bg1"/>
              </a:solidFill>
              <a:latin typeface="Bosch Office Sans"/>
            </a:endParaRPr>
          </a:p>
        </p:txBody>
      </p:sp>
      <p:sp>
        <p:nvSpPr>
          <p:cNvPr id="6" name="Retângulo Arredondado 11"/>
          <p:cNvSpPr/>
          <p:nvPr>
            <p:custDataLst>
              <p:tags r:id="rId2"/>
            </p:custDataLst>
          </p:nvPr>
        </p:nvSpPr>
        <p:spPr>
          <a:xfrm>
            <a:off x="4046335" y="1256838"/>
            <a:ext cx="3034146" cy="41681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 err="1">
                <a:solidFill>
                  <a:schemeClr val="bg1"/>
                </a:solidFill>
                <a:latin typeface="Bosch Office Sans"/>
              </a:rPr>
              <a:t>Aprendizado</a:t>
            </a:r>
            <a:r>
              <a:rPr lang="en-US" b="1" kern="0" dirty="0">
                <a:solidFill>
                  <a:schemeClr val="bg1"/>
                </a:solidFill>
                <a:latin typeface="Bosch Office Sans"/>
              </a:rPr>
              <a:t> por </a:t>
            </a:r>
            <a:r>
              <a:rPr lang="en-US" b="1" kern="0" dirty="0" err="1">
                <a:solidFill>
                  <a:schemeClr val="bg1"/>
                </a:solidFill>
                <a:latin typeface="Bosch Office Sans"/>
              </a:rPr>
              <a:t>reforço</a:t>
            </a:r>
            <a:endParaRPr lang="en-US" b="1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</a:rPr>
              <a:t>Algoritmo para </a:t>
            </a:r>
            <a:r>
              <a:rPr lang="pt-BR" b="1" dirty="0">
                <a:solidFill>
                  <a:schemeClr val="bg1"/>
                </a:solidFill>
              </a:rPr>
              <a:t>agir em processos de decisão desconhecidos e não especificados, guiados apenas por recompensas e punições.</a:t>
            </a:r>
            <a:endParaRPr lang="en-US" b="1" kern="0" dirty="0">
              <a:solidFill>
                <a:schemeClr val="bg1"/>
              </a:solidFill>
              <a:latin typeface="Bosch Office Sans"/>
            </a:endParaRPr>
          </a:p>
        </p:txBody>
      </p:sp>
      <p:sp>
        <p:nvSpPr>
          <p:cNvPr id="7" name="Retângulo Arredondado 12"/>
          <p:cNvSpPr/>
          <p:nvPr>
            <p:custDataLst>
              <p:tags r:id="rId3"/>
            </p:custDataLst>
          </p:nvPr>
        </p:nvSpPr>
        <p:spPr>
          <a:xfrm>
            <a:off x="7677034" y="1295400"/>
            <a:ext cx="3034146" cy="41681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 err="1">
                <a:latin typeface="Bosch Office Sans"/>
              </a:rPr>
              <a:t>Aprendizado</a:t>
            </a:r>
            <a:r>
              <a:rPr lang="en-US" b="1" kern="0" dirty="0">
                <a:latin typeface="Bosch Office Sans"/>
              </a:rPr>
              <a:t> </a:t>
            </a:r>
            <a:r>
              <a:rPr lang="en-US" b="1" kern="0" dirty="0" err="1">
                <a:latin typeface="Bosch Office Sans"/>
              </a:rPr>
              <a:t>supervisionado</a:t>
            </a:r>
            <a:endParaRPr lang="en-US" b="1" kern="0" dirty="0"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latin typeface="Bosch Office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O computador é apresentado com exemplos de entradas e suas saídas desejadas, fornecidas por um "professor", e </a:t>
            </a:r>
            <a:r>
              <a:rPr lang="pt-BR" b="1" dirty="0"/>
              <a:t>o objetivo é aprender uma regra geral que mapeia entradas em saídas</a:t>
            </a:r>
            <a:r>
              <a:rPr lang="pt-BR" dirty="0"/>
              <a:t>.</a:t>
            </a:r>
            <a:endParaRPr lang="en-US" kern="0" dirty="0">
              <a:latin typeface="Bosch Office San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5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supervisionado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Classificação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5" name="Retângulo 13"/>
          <p:cNvSpPr/>
          <p:nvPr>
            <p:custDataLst>
              <p:tags r:id="rId1"/>
            </p:custDataLst>
          </p:nvPr>
        </p:nvSpPr>
        <p:spPr>
          <a:xfrm>
            <a:off x="6618005" y="5055378"/>
            <a:ext cx="14996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https://bit.ly/2A8dTEu</a:t>
            </a:r>
            <a:endParaRPr lang="en-US" sz="1050" dirty="0"/>
          </a:p>
          <a:p>
            <a:endParaRPr lang="en-US" sz="1050" dirty="0"/>
          </a:p>
        </p:txBody>
      </p:sp>
      <p:pic>
        <p:nvPicPr>
          <p:cNvPr id="6" name="Imagem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1076" y="1036800"/>
            <a:ext cx="5257800" cy="3943350"/>
          </a:xfrm>
          <a:prstGeom prst="rect">
            <a:avLst/>
          </a:prstGeom>
        </p:spPr>
      </p:pic>
      <p:sp>
        <p:nvSpPr>
          <p:cNvPr id="7" name="CaixaDeTexto 16"/>
          <p:cNvSpPr txBox="1"/>
          <p:nvPr>
            <p:custDataLst>
              <p:tags r:id="rId3"/>
            </p:custDataLst>
          </p:nvPr>
        </p:nvSpPr>
        <p:spPr>
          <a:xfrm>
            <a:off x="1857610" y="5157530"/>
            <a:ext cx="1510883" cy="1926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050" kern="0" dirty="0">
                <a:solidFill>
                  <a:srgbClr val="000000"/>
                </a:solidFill>
                <a:hlinkClick r:id="rId8"/>
              </a:rPr>
              <a:t>https://bit.ly/2MYXmaR</a:t>
            </a:r>
            <a:endParaRPr lang="en-US" sz="1050" kern="0" dirty="0">
              <a:solidFill>
                <a:srgbClr val="000000"/>
              </a:solidFill>
            </a:endParaRPr>
          </a:p>
          <a:p>
            <a:pPr fontAlgn="auto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</a:pPr>
            <a:endParaRPr kumimoji="0" lang="en-US" sz="1000" b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" name="Picture 2_" descr="https://cdn-images-1.medium.com/max/2000/1*ZXtvxe8ucaEl_Vga_RrUiA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371" y="1503453"/>
            <a:ext cx="3861415" cy="367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4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Classificação</a:t>
            </a:r>
            <a:r>
              <a:rPr lang="en-US" sz="2200" dirty="0">
                <a:solidFill>
                  <a:srgbClr val="525F6B"/>
                </a:solidFill>
              </a:rPr>
              <a:t> (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32" y="1231900"/>
            <a:ext cx="5902396" cy="40565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46851" y="5340331"/>
            <a:ext cx="434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http://www.fimietta.it/make-classification-with-a-decision-tree/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72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Classificação</a:t>
            </a:r>
            <a:r>
              <a:rPr lang="en-US" sz="2200" dirty="0">
                <a:solidFill>
                  <a:srgbClr val="525F6B"/>
                </a:solidFill>
              </a:rPr>
              <a:t> (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5"/>
          <a:stretch/>
        </p:blipFill>
        <p:spPr>
          <a:xfrm>
            <a:off x="2536090" y="1368450"/>
            <a:ext cx="5898079" cy="3806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46851" y="5340331"/>
            <a:ext cx="434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http://www.fimietta.it/make-classification-with-a-decision-tree/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2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525F6B"/>
                </a:solidFill>
              </a:rPr>
              <a:t>Por que IA?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I.A. </a:t>
            </a:r>
            <a:r>
              <a:rPr lang="en-US" sz="2000" dirty="0" err="1"/>
              <a:t>analisa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dados de forma </a:t>
            </a:r>
            <a:r>
              <a:rPr lang="en-US" sz="2000" dirty="0" err="1"/>
              <a:t>profunda</a:t>
            </a:r>
            <a:r>
              <a:rPr lang="en-US" sz="2000" dirty="0"/>
              <a:t>;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/>
              <a:t>I.A.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extrair</a:t>
            </a:r>
            <a:r>
              <a:rPr lang="en-US" sz="1800" dirty="0"/>
              <a:t> a </a:t>
            </a:r>
            <a:r>
              <a:rPr lang="en-US" sz="1800" dirty="0" err="1"/>
              <a:t>essência</a:t>
            </a:r>
            <a:r>
              <a:rPr lang="en-US" sz="1800" dirty="0"/>
              <a:t> dos dados </a:t>
            </a:r>
            <a:r>
              <a:rPr lang="en-US" sz="1800" dirty="0" err="1"/>
              <a:t>analisados</a:t>
            </a:r>
            <a:r>
              <a:rPr lang="en-US" sz="1800" dirty="0"/>
              <a:t> </a:t>
            </a:r>
            <a:r>
              <a:rPr lang="en-US" sz="1800" dirty="0" err="1"/>
              <a:t>utilizando</a:t>
            </a:r>
            <a:r>
              <a:rPr lang="en-US" sz="1800" dirty="0"/>
              <a:t> deep learning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/>
              <a:t>I.A.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transferir</a:t>
            </a:r>
            <a:r>
              <a:rPr lang="en-US" sz="1800" dirty="0"/>
              <a:t> </a:t>
            </a:r>
            <a:r>
              <a:rPr lang="en-US" sz="1800" dirty="0" err="1"/>
              <a:t>conhecimento</a:t>
            </a:r>
            <a:r>
              <a:rPr lang="en-US" sz="1800" dirty="0"/>
              <a:t> </a:t>
            </a:r>
            <a:r>
              <a:rPr lang="en-US" sz="1800" dirty="0" err="1"/>
              <a:t>aprendido</a:t>
            </a:r>
            <a:r>
              <a:rPr lang="en-US" sz="1800" dirty="0"/>
              <a:t> par </a:t>
            </a:r>
            <a:r>
              <a:rPr lang="en-US" sz="1800" dirty="0" err="1"/>
              <a:t>outra</a:t>
            </a:r>
            <a:r>
              <a:rPr lang="en-US" sz="1800" dirty="0"/>
              <a:t> I.A.</a:t>
            </a:r>
            <a:endParaRPr lang="en-US" sz="2000" dirty="0"/>
          </a:p>
          <a:p>
            <a:pPr fontAlgn="auto">
              <a:spcAft>
                <a:spcPts val="0"/>
              </a:spcAft>
            </a:pPr>
            <a:r>
              <a:rPr lang="en-US" sz="2000" dirty="0"/>
              <a:t>I.A.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atingir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acurácia</a:t>
            </a:r>
            <a:r>
              <a:rPr lang="en-US" sz="2000" dirty="0"/>
              <a:t> </a:t>
            </a:r>
            <a:r>
              <a:rPr lang="en-US" sz="2000" dirty="0" err="1"/>
              <a:t>incrível</a:t>
            </a:r>
            <a:r>
              <a:rPr lang="en-US" sz="2000" dirty="0"/>
              <a:t>;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/>
              <a:t>I.A.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identificar</a:t>
            </a:r>
            <a:r>
              <a:rPr lang="en-US" sz="1800" dirty="0"/>
              <a:t> </a:t>
            </a:r>
            <a:r>
              <a:rPr lang="en-US" sz="1800" dirty="0" err="1"/>
              <a:t>objetos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imagens</a:t>
            </a:r>
            <a:r>
              <a:rPr lang="en-US" sz="1800" dirty="0"/>
              <a:t> para responder o que </a:t>
            </a:r>
            <a:r>
              <a:rPr lang="en-US" sz="1800" dirty="0" err="1"/>
              <a:t>você</a:t>
            </a:r>
            <a:r>
              <a:rPr lang="en-US" sz="1800" dirty="0"/>
              <a:t> </a:t>
            </a:r>
            <a:r>
              <a:rPr lang="en-US" sz="1800" dirty="0" err="1"/>
              <a:t>espera</a:t>
            </a:r>
            <a:r>
              <a:rPr lang="en-US" sz="1800" dirty="0"/>
              <a:t> de </a:t>
            </a:r>
            <a:r>
              <a:rPr lang="en-US" sz="1800" dirty="0" err="1"/>
              <a:t>uma</a:t>
            </a:r>
            <a:r>
              <a:rPr lang="en-US" sz="1800" dirty="0"/>
              <a:t> Siri/Alexa/Google.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/>
              <a:t>I.A. ja </a:t>
            </a:r>
            <a:r>
              <a:rPr lang="en-US" sz="1800" dirty="0" err="1"/>
              <a:t>atingiu</a:t>
            </a:r>
            <a:r>
              <a:rPr lang="en-US" sz="1800" dirty="0"/>
              <a:t> performance </a:t>
            </a:r>
            <a:r>
              <a:rPr lang="en-US" sz="1800" dirty="0" err="1"/>
              <a:t>humana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tarefas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 </a:t>
            </a:r>
            <a:r>
              <a:rPr lang="en-US" sz="1800" dirty="0" err="1"/>
              <a:t>xadrez</a:t>
            </a:r>
            <a:r>
              <a:rPr lang="en-US" sz="1800" dirty="0"/>
              <a:t>, cancer </a:t>
            </a:r>
            <a:r>
              <a:rPr lang="en-US" sz="1800" dirty="0" err="1"/>
              <a:t>em</a:t>
            </a:r>
            <a:r>
              <a:rPr lang="en-US" sz="1800" dirty="0"/>
              <a:t> RM, etc…</a:t>
            </a:r>
          </a:p>
          <a:p>
            <a:pPr fontAlgn="auto">
              <a:spcAft>
                <a:spcPts val="0"/>
              </a:spcAft>
            </a:pPr>
            <a:r>
              <a:rPr lang="en-US" sz="2000" dirty="0"/>
              <a:t>I.A. </a:t>
            </a:r>
            <a:r>
              <a:rPr lang="en-US" sz="2000" dirty="0" err="1"/>
              <a:t>consegue</a:t>
            </a:r>
            <a:r>
              <a:rPr lang="en-US" sz="2000" dirty="0"/>
              <a:t> o que </a:t>
            </a:r>
            <a:r>
              <a:rPr lang="en-US" sz="2000" dirty="0" err="1"/>
              <a:t>há</a:t>
            </a:r>
            <a:r>
              <a:rPr lang="en-US" sz="2000" dirty="0"/>
              <a:t> de </a:t>
            </a:r>
            <a:r>
              <a:rPr lang="en-US" sz="2000" dirty="0" err="1"/>
              <a:t>melhor</a:t>
            </a:r>
            <a:r>
              <a:rPr lang="en-US" sz="2000" dirty="0"/>
              <a:t> entre </a:t>
            </a:r>
            <a:r>
              <a:rPr lang="en-US" sz="2000" dirty="0" err="1"/>
              <a:t>os</a:t>
            </a:r>
            <a:r>
              <a:rPr lang="en-US" sz="2000" dirty="0"/>
              <a:t> dados;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/>
              <a:t>I.A.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extrair</a:t>
            </a:r>
            <a:r>
              <a:rPr lang="en-US" sz="1800" dirty="0"/>
              <a:t> </a:t>
            </a:r>
            <a:r>
              <a:rPr lang="en-US" sz="1800" dirty="0" err="1"/>
              <a:t>até</a:t>
            </a:r>
            <a:r>
              <a:rPr lang="en-US" sz="1800" dirty="0"/>
              <a:t> </a:t>
            </a:r>
            <a:r>
              <a:rPr lang="en-US" sz="1800" dirty="0" err="1"/>
              <a:t>mesmo</a:t>
            </a:r>
            <a:r>
              <a:rPr lang="en-US" sz="1800" dirty="0"/>
              <a:t> </a:t>
            </a:r>
            <a:r>
              <a:rPr lang="en-US" sz="1800" dirty="0" err="1"/>
              <a:t>informações</a:t>
            </a:r>
            <a:r>
              <a:rPr lang="en-US" sz="1800" dirty="0"/>
              <a:t> </a:t>
            </a:r>
            <a:r>
              <a:rPr lang="en-US" sz="1800" dirty="0" err="1"/>
              <a:t>inesperadas</a:t>
            </a:r>
            <a:r>
              <a:rPr lang="en-US" sz="1800" dirty="0"/>
              <a:t> dos dados (insights)</a:t>
            </a:r>
          </a:p>
          <a:p>
            <a:pPr lvl="2" fontAlgn="auto">
              <a:spcAft>
                <a:spcPts val="0"/>
              </a:spcAft>
            </a:pPr>
            <a:r>
              <a:rPr lang="en-US" sz="1800" dirty="0"/>
              <a:t>I.A.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utilizar</a:t>
            </a:r>
            <a:r>
              <a:rPr lang="en-US" sz="1800" dirty="0"/>
              <a:t> </a:t>
            </a:r>
            <a:r>
              <a:rPr lang="en-US" sz="1800" dirty="0" err="1"/>
              <a:t>qualquer</a:t>
            </a:r>
            <a:r>
              <a:rPr lang="en-US" sz="1800" dirty="0"/>
              <a:t> </a:t>
            </a:r>
            <a:r>
              <a:rPr lang="en-US" sz="1800" dirty="0" err="1"/>
              <a:t>fonte</a:t>
            </a:r>
            <a:r>
              <a:rPr lang="en-US" sz="1800" dirty="0"/>
              <a:t> de dados, </a:t>
            </a:r>
            <a:r>
              <a:rPr lang="en-US" sz="1800" dirty="0" err="1"/>
              <a:t>como</a:t>
            </a:r>
            <a:r>
              <a:rPr lang="en-US" sz="1800" dirty="0"/>
              <a:t> </a:t>
            </a:r>
            <a:r>
              <a:rPr lang="en-US" sz="1800" dirty="0" err="1"/>
              <a:t>também</a:t>
            </a:r>
            <a:r>
              <a:rPr lang="en-US" sz="1800" dirty="0"/>
              <a:t> </a:t>
            </a:r>
            <a:r>
              <a:rPr lang="en-US" sz="1800" dirty="0" err="1"/>
              <a:t>combinar</a:t>
            </a:r>
            <a:r>
              <a:rPr lang="en-US" sz="1800" dirty="0"/>
              <a:t> </a:t>
            </a:r>
            <a:r>
              <a:rPr lang="en-US" sz="1800" dirty="0" err="1"/>
              <a:t>diferentes</a:t>
            </a:r>
            <a:r>
              <a:rPr lang="en-US" sz="1800" dirty="0"/>
              <a:t> </a:t>
            </a:r>
            <a:r>
              <a:rPr lang="en-US" sz="1800" dirty="0" err="1"/>
              <a:t>fontes</a:t>
            </a:r>
            <a:r>
              <a:rPr lang="en-US" sz="1800" dirty="0"/>
              <a:t>.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b="1" dirty="0"/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76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Classificação</a:t>
            </a:r>
            <a:r>
              <a:rPr lang="en-US" sz="2200" dirty="0">
                <a:solidFill>
                  <a:srgbClr val="525F6B"/>
                </a:solidFill>
              </a:rPr>
              <a:t> (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33" y="1187045"/>
            <a:ext cx="5366394" cy="40030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46851" y="5340331"/>
            <a:ext cx="434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http://www.fimietta.it/make-classification-with-a-decision-tree/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Classificação</a:t>
            </a:r>
            <a:r>
              <a:rPr lang="en-US" sz="2200" dirty="0">
                <a:solidFill>
                  <a:srgbClr val="525F6B"/>
                </a:solidFill>
              </a:rPr>
              <a:t> (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51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19" y="1224944"/>
            <a:ext cx="5198622" cy="39411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46851" y="5340331"/>
            <a:ext cx="434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http://www.fimietta.it/make-classification-with-a-decision-tree/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Classificação</a:t>
            </a:r>
            <a:r>
              <a:rPr lang="en-US" sz="2200" dirty="0">
                <a:solidFill>
                  <a:srgbClr val="525F6B"/>
                </a:solidFill>
              </a:rPr>
              <a:t> (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52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68" y="1142016"/>
            <a:ext cx="5541523" cy="41862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46851" y="5340331"/>
            <a:ext cx="434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http://www.fimietta.it/make-classification-with-a-decision-tree/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3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Supervisionado</a:t>
            </a:r>
            <a:r>
              <a:rPr lang="en-US" sz="2200" dirty="0">
                <a:solidFill>
                  <a:srgbClr val="525F6B"/>
                </a:solidFill>
              </a:rPr>
              <a:t> - </a:t>
            </a:r>
            <a:r>
              <a:rPr lang="en-US" sz="2200" dirty="0" err="1">
                <a:solidFill>
                  <a:srgbClr val="525F6B"/>
                </a:solidFill>
              </a:rPr>
              <a:t>Regressão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5" name="Picture 2_" descr="https://cdn-images-1.medium.com/max/2000/1*ZXtvxe8ucaEl_Vga_RrUiA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17066" y="1267085"/>
            <a:ext cx="3373049" cy="333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11"/>
          <p:cNvSpPr txBox="1"/>
          <p:nvPr>
            <p:custDataLst>
              <p:tags r:id="rId2"/>
            </p:custDataLst>
          </p:nvPr>
        </p:nvSpPr>
        <p:spPr>
          <a:xfrm>
            <a:off x="4213220" y="4529138"/>
            <a:ext cx="1510883" cy="1926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050" kern="0" dirty="0">
                <a:solidFill>
                  <a:srgbClr val="000000"/>
                </a:solidFill>
                <a:hlinkClick r:id="rId11"/>
              </a:rPr>
              <a:t>https://bit.ly/2MYXmaR</a:t>
            </a:r>
            <a:endParaRPr lang="en-US" sz="1050" kern="0" dirty="0">
              <a:solidFill>
                <a:srgbClr val="000000"/>
              </a:solidFill>
            </a:endParaRPr>
          </a:p>
          <a:p>
            <a:pPr fontAlgn="auto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</a:pPr>
            <a:endParaRPr kumimoji="0" lang="en-US" sz="1000" b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Imagem 1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311" y="1277955"/>
            <a:ext cx="2128059" cy="1654232"/>
          </a:xfrm>
          <a:prstGeom prst="rect">
            <a:avLst/>
          </a:prstGeom>
        </p:spPr>
      </p:pic>
      <p:sp>
        <p:nvSpPr>
          <p:cNvPr id="8" name="Retângulo 9"/>
          <p:cNvSpPr/>
          <p:nvPr>
            <p:custDataLst>
              <p:tags r:id="rId4"/>
            </p:custDataLst>
          </p:nvPr>
        </p:nvSpPr>
        <p:spPr>
          <a:xfrm>
            <a:off x="691965" y="3026457"/>
            <a:ext cx="1638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13"/>
              </a:rPr>
              <a:t>https://bit.ly/2DNDIxT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9" name="CaixaDeTexto 12"/>
          <p:cNvSpPr txBox="1"/>
          <p:nvPr>
            <p:custDataLst>
              <p:tags r:id="rId5"/>
            </p:custDataLst>
          </p:nvPr>
        </p:nvSpPr>
        <p:spPr>
          <a:xfrm>
            <a:off x="593090" y="3991272"/>
            <a:ext cx="3073400" cy="1063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Linear </a:t>
            </a:r>
          </a:p>
          <a:p>
            <a:pPr marL="285750" marR="0" indent="-28575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err="1">
                <a:solidFill>
                  <a:srgbClr val="000000"/>
                </a:solidFill>
              </a:rPr>
              <a:t>Regressão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não</a:t>
            </a:r>
            <a:r>
              <a:rPr lang="en-US" kern="0" dirty="0">
                <a:solidFill>
                  <a:srgbClr val="000000"/>
                </a:solidFill>
              </a:rPr>
              <a:t>-linear</a:t>
            </a:r>
          </a:p>
          <a:p>
            <a:pPr marL="285750" marR="0" indent="-28575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 err="1">
                <a:solidFill>
                  <a:srgbClr val="000000"/>
                </a:solidFill>
              </a:rPr>
              <a:t>Autoregressivo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0" name="Imagem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179" y="1117356"/>
            <a:ext cx="3922810" cy="3818202"/>
          </a:xfrm>
          <a:prstGeom prst="rect">
            <a:avLst/>
          </a:prstGeom>
        </p:spPr>
      </p:pic>
      <p:sp>
        <p:nvSpPr>
          <p:cNvPr id="11" name="Retângulo 19"/>
          <p:cNvSpPr/>
          <p:nvPr>
            <p:custDataLst>
              <p:tags r:id="rId7"/>
            </p:custDataLst>
          </p:nvPr>
        </p:nvSpPr>
        <p:spPr>
          <a:xfrm>
            <a:off x="8143209" y="4935558"/>
            <a:ext cx="1660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15"/>
              </a:rPr>
              <a:t>https://bit.ly/2AaAEYa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4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Supervisionado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Regressão</a:t>
            </a:r>
            <a:r>
              <a:rPr lang="en-US" sz="2200" dirty="0">
                <a:solidFill>
                  <a:srgbClr val="525F6B"/>
                </a:solidFill>
              </a:rPr>
              <a:t> (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30" y="1359245"/>
            <a:ext cx="5262600" cy="3946950"/>
          </a:xfrm>
          <a:prstGeom prst="rect">
            <a:avLst/>
          </a:prstGeom>
        </p:spPr>
      </p:pic>
      <p:sp>
        <p:nvSpPr>
          <p:cNvPr id="6" name="CaixaDeTexto 11"/>
          <p:cNvSpPr txBox="1"/>
          <p:nvPr>
            <p:custDataLst>
              <p:tags r:id="rId1"/>
            </p:custDataLst>
          </p:nvPr>
        </p:nvSpPr>
        <p:spPr>
          <a:xfrm>
            <a:off x="2269067" y="1698145"/>
            <a:ext cx="6993466" cy="5212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b="1" kern="0" dirty="0">
                <a:solidFill>
                  <a:schemeClr val="accent1"/>
                </a:solidFill>
              </a:rPr>
              <a:t>Previsão de preços de carros usando regressão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82674" y="2409390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36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1795" y="514085"/>
            <a:ext cx="4397440" cy="54428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Supervisionado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Regressão</a:t>
            </a:r>
            <a:r>
              <a:rPr lang="en-US" sz="2200" dirty="0">
                <a:solidFill>
                  <a:srgbClr val="525F6B"/>
                </a:solidFill>
              </a:rPr>
              <a:t> (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55</a:t>
            </a:fld>
            <a:endParaRPr lang="de-DE"/>
          </a:p>
        </p:txBody>
      </p:sp>
      <p:pic>
        <p:nvPicPr>
          <p:cNvPr id="7" name="Imagem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1850" y="2701511"/>
            <a:ext cx="3400636" cy="2927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11850" y="1102306"/>
            <a:ext cx="3749550" cy="14810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lvl="0" eaLnBrk="0" hangingPunct="0"/>
            <a:r>
              <a:rPr lang="en-US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Questões</a:t>
            </a:r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importantes</a:t>
            </a:r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a responder</a:t>
            </a:r>
          </a:p>
          <a:p>
            <a:pPr lvl="0" eaLnBrk="0" hangingPunct="0"/>
            <a:endParaRPr lang="en-US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 eaLnBrk="0" hangingPunct="0">
              <a:buFont typeface="Arial" panose="020B0604020202020204" pitchFamily="34" charset="0"/>
              <a:buChar char="•"/>
            </a:pPr>
            <a:r>
              <a:rPr lang="pt-B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Quais recursos mais preveem preço?</a:t>
            </a:r>
          </a:p>
          <a:p>
            <a:pPr marL="342900" lvl="0" indent="-342900" algn="just" eaLnBrk="0" hangingPunct="0">
              <a:buFont typeface="Arial" panose="020B0604020202020204" pitchFamily="34" charset="0"/>
              <a:buChar char="•"/>
            </a:pPr>
            <a:r>
              <a:rPr lang="pt-B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Quais marcas de automóveis são as mais caras para seu conjunto de recursos?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38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não-supervisionado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5" name="Retângulo Arredondado 10"/>
          <p:cNvSpPr/>
          <p:nvPr>
            <p:custDataLst>
              <p:tags r:id="rId1"/>
            </p:custDataLst>
          </p:nvPr>
        </p:nvSpPr>
        <p:spPr>
          <a:xfrm>
            <a:off x="415636" y="1295400"/>
            <a:ext cx="3034146" cy="41681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 err="1">
                <a:latin typeface="Bosch Office Sans"/>
              </a:rPr>
              <a:t>Aprendizado</a:t>
            </a:r>
            <a:r>
              <a:rPr lang="en-US" b="1" kern="0" dirty="0">
                <a:latin typeface="Bosch Office Sans"/>
              </a:rPr>
              <a:t> </a:t>
            </a:r>
            <a:r>
              <a:rPr lang="en-US" b="1" kern="0" dirty="0" err="1">
                <a:latin typeface="Bosch Office Sans"/>
              </a:rPr>
              <a:t>não-supervisionado</a:t>
            </a:r>
            <a:endParaRPr lang="en-US" b="1" kern="0" dirty="0"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latin typeface="Bosch Office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Nenhum rótulo é dado ao algoritmo de aprendizagem, deixando-o sozinho para encontrar a estrutura em sua entrada </a:t>
            </a:r>
            <a:r>
              <a:rPr lang="pt-BR" b="1" dirty="0"/>
              <a:t>(descobrindo padrões ocultos nos dados).</a:t>
            </a:r>
            <a:endParaRPr lang="en-US" b="1" kern="0" dirty="0">
              <a:latin typeface="Bosch Office Sans"/>
            </a:endParaRPr>
          </a:p>
        </p:txBody>
      </p:sp>
      <p:sp>
        <p:nvSpPr>
          <p:cNvPr id="6" name="Retângulo Arredondado 11"/>
          <p:cNvSpPr/>
          <p:nvPr>
            <p:custDataLst>
              <p:tags r:id="rId2"/>
            </p:custDataLst>
          </p:nvPr>
        </p:nvSpPr>
        <p:spPr>
          <a:xfrm>
            <a:off x="4046335" y="1256838"/>
            <a:ext cx="3034146" cy="41681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 err="1">
                <a:solidFill>
                  <a:schemeClr val="bg1"/>
                </a:solidFill>
                <a:latin typeface="Bosch Office Sans"/>
              </a:rPr>
              <a:t>Aprendizado</a:t>
            </a:r>
            <a:r>
              <a:rPr lang="en-US" b="1" kern="0" dirty="0">
                <a:solidFill>
                  <a:schemeClr val="bg1"/>
                </a:solidFill>
                <a:latin typeface="Bosch Office Sans"/>
              </a:rPr>
              <a:t> por </a:t>
            </a:r>
            <a:r>
              <a:rPr lang="en-US" b="1" kern="0" dirty="0" err="1">
                <a:solidFill>
                  <a:schemeClr val="bg1"/>
                </a:solidFill>
                <a:latin typeface="Bosch Office Sans"/>
              </a:rPr>
              <a:t>reforço</a:t>
            </a:r>
            <a:endParaRPr lang="en-US" b="1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</a:rPr>
              <a:t>Algoritmo para </a:t>
            </a:r>
            <a:r>
              <a:rPr lang="pt-BR" b="1" dirty="0">
                <a:solidFill>
                  <a:schemeClr val="bg1"/>
                </a:solidFill>
              </a:rPr>
              <a:t>agir em processos de decisão desconhecidos e não especificados, guiados apenas por recompensas e punições.</a:t>
            </a:r>
            <a:endParaRPr lang="en-US" b="1" kern="0" dirty="0">
              <a:solidFill>
                <a:schemeClr val="bg1"/>
              </a:solidFill>
              <a:latin typeface="Bosch Office Sans"/>
            </a:endParaRPr>
          </a:p>
        </p:txBody>
      </p:sp>
      <p:sp>
        <p:nvSpPr>
          <p:cNvPr id="7" name="Retângulo Arredondado 12"/>
          <p:cNvSpPr/>
          <p:nvPr>
            <p:custDataLst>
              <p:tags r:id="rId3"/>
            </p:custDataLst>
          </p:nvPr>
        </p:nvSpPr>
        <p:spPr>
          <a:xfrm>
            <a:off x="7677034" y="1295400"/>
            <a:ext cx="3034146" cy="41681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 err="1">
                <a:solidFill>
                  <a:schemeClr val="bg1"/>
                </a:solidFill>
                <a:latin typeface="Bosch Office Sans"/>
              </a:rPr>
              <a:t>Aprendizado</a:t>
            </a:r>
            <a:r>
              <a:rPr lang="en-US" b="1" kern="0" dirty="0">
                <a:solidFill>
                  <a:schemeClr val="bg1"/>
                </a:solidFill>
                <a:latin typeface="Bosch Office Sans"/>
              </a:rPr>
              <a:t> </a:t>
            </a:r>
            <a:r>
              <a:rPr lang="en-US" b="1" kern="0" dirty="0" err="1">
                <a:solidFill>
                  <a:schemeClr val="bg1"/>
                </a:solidFill>
                <a:latin typeface="Bosch Office Sans"/>
              </a:rPr>
              <a:t>supervisionado</a:t>
            </a:r>
            <a:endParaRPr lang="en-US" b="1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</a:rPr>
              <a:t>O computador é apresentado com exemplos de entradas e suas saídas desejadas, fornecidas por um "professor", e </a:t>
            </a:r>
            <a:r>
              <a:rPr lang="pt-BR" b="1" dirty="0">
                <a:solidFill>
                  <a:schemeClr val="bg1"/>
                </a:solidFill>
              </a:rPr>
              <a:t>o objetivo é aprender uma regra geral que mapeia entradas em saídas</a:t>
            </a:r>
            <a:r>
              <a:rPr lang="pt-BR" dirty="0">
                <a:solidFill>
                  <a:schemeClr val="bg1"/>
                </a:solidFill>
              </a:rPr>
              <a:t>.</a:t>
            </a:r>
            <a:endParaRPr lang="en-US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61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não-supervisionado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Clusterização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5" name="Retângulo 29"/>
          <p:cNvSpPr/>
          <p:nvPr>
            <p:custDataLst>
              <p:tags r:id="rId1"/>
            </p:custDataLst>
          </p:nvPr>
        </p:nvSpPr>
        <p:spPr>
          <a:xfrm>
            <a:off x="2593178" y="4177533"/>
            <a:ext cx="65616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Customer Segmentation – RFM Analysis</a:t>
            </a:r>
            <a:r>
              <a:rPr lang="en-US" b="1" dirty="0"/>
              <a:t>: </a:t>
            </a:r>
          </a:p>
          <a:p>
            <a:r>
              <a:rPr lang="en-US" sz="1600" b="1" dirty="0"/>
              <a:t>R</a:t>
            </a:r>
            <a:r>
              <a:rPr lang="en-US" sz="1600" dirty="0"/>
              <a:t>ecency — </a:t>
            </a:r>
            <a:r>
              <a:rPr lang="pt-BR" sz="1600" i="1" dirty="0"/>
              <a:t> Há quanto tempo o cliente comprou</a:t>
            </a:r>
            <a:r>
              <a:rPr lang="en-US" sz="1600" i="1" dirty="0"/>
              <a:t>?</a:t>
            </a:r>
            <a:endParaRPr lang="en-US" sz="1600" dirty="0"/>
          </a:p>
          <a:p>
            <a:r>
              <a:rPr lang="en-US" sz="1600" b="1" dirty="0"/>
              <a:t>F</a:t>
            </a:r>
            <a:r>
              <a:rPr lang="en-US" sz="1600" dirty="0"/>
              <a:t>requency — </a:t>
            </a:r>
            <a:r>
              <a:rPr lang="pt-BR" sz="1600" i="1" dirty="0"/>
              <a:t> Com que frequência eles compram</a:t>
            </a:r>
            <a:r>
              <a:rPr lang="en-US" sz="1600" i="1" dirty="0"/>
              <a:t>?</a:t>
            </a:r>
            <a:endParaRPr lang="en-US" sz="1600" dirty="0"/>
          </a:p>
          <a:p>
            <a:r>
              <a:rPr lang="en-US" sz="1600" b="1" dirty="0"/>
              <a:t>M</a:t>
            </a:r>
            <a:r>
              <a:rPr lang="en-US" sz="1600" dirty="0"/>
              <a:t>onetary Value — </a:t>
            </a:r>
            <a:r>
              <a:rPr lang="en-US" sz="1600" i="1" dirty="0"/>
              <a:t> </a:t>
            </a:r>
            <a:r>
              <a:rPr lang="en-US" sz="1600" i="1" dirty="0" err="1"/>
              <a:t>Quanto</a:t>
            </a:r>
            <a:r>
              <a:rPr lang="en-US" sz="1600" i="1" dirty="0"/>
              <a:t> </a:t>
            </a:r>
            <a:r>
              <a:rPr lang="en-US" sz="1600" i="1" dirty="0" err="1"/>
              <a:t>eles</a:t>
            </a:r>
            <a:r>
              <a:rPr lang="en-US" sz="1600" i="1" dirty="0"/>
              <a:t> </a:t>
            </a:r>
            <a:r>
              <a:rPr lang="en-US" sz="1600" i="1" dirty="0" err="1"/>
              <a:t>gastam</a:t>
            </a:r>
            <a:r>
              <a:rPr lang="en-US" sz="1600" i="1" dirty="0"/>
              <a:t>?</a:t>
            </a:r>
            <a:endParaRPr lang="en-US" sz="1600" dirty="0"/>
          </a:p>
        </p:txBody>
      </p:sp>
      <p:pic>
        <p:nvPicPr>
          <p:cNvPr id="6" name="Imagem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3256" y="1672522"/>
            <a:ext cx="3163175" cy="2169480"/>
          </a:xfrm>
          <a:prstGeom prst="rect">
            <a:avLst/>
          </a:prstGeom>
        </p:spPr>
      </p:pic>
      <p:pic>
        <p:nvPicPr>
          <p:cNvPr id="7" name="Imagem 3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" y="1297867"/>
            <a:ext cx="7166856" cy="265773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97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não-supervisionado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Clusterização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5" name="Espaço Reservado para Conteúdo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2" y="1138891"/>
            <a:ext cx="4689748" cy="3727749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ixaDeTexto 12"/>
          <p:cNvSpPr txBox="1"/>
          <p:nvPr>
            <p:custDataLst>
              <p:tags r:id="rId2"/>
            </p:custDataLst>
          </p:nvPr>
        </p:nvSpPr>
        <p:spPr>
          <a:xfrm>
            <a:off x="1134926" y="5030894"/>
            <a:ext cx="3835400" cy="296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200" kern="0" dirty="0">
                <a:solidFill>
                  <a:srgbClr val="000000"/>
                </a:solidFill>
              </a:rPr>
              <a:t>http://bigdata.ices.utexas.edu/project/graph-clustering/</a:t>
            </a:r>
            <a:endParaRPr kumimoji="0" lang="en-US" sz="12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Imagem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99" y="1437039"/>
            <a:ext cx="5202381" cy="1920879"/>
          </a:xfrm>
          <a:prstGeom prst="rect">
            <a:avLst/>
          </a:prstGeom>
        </p:spPr>
      </p:pic>
      <p:sp>
        <p:nvSpPr>
          <p:cNvPr id="8" name="Retângulo 15"/>
          <p:cNvSpPr/>
          <p:nvPr>
            <p:custDataLst>
              <p:tags r:id="rId4"/>
            </p:custDataLst>
          </p:nvPr>
        </p:nvSpPr>
        <p:spPr>
          <a:xfrm>
            <a:off x="5654656" y="3438851"/>
            <a:ext cx="4910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https://insidebigdata.com/2016/11/11/how-to-use-isolation-forests-for-anomaly-detection/</a:t>
            </a:r>
          </a:p>
        </p:txBody>
      </p:sp>
      <p:sp>
        <p:nvSpPr>
          <p:cNvPr id="9" name="CaixaDeTexto 2"/>
          <p:cNvSpPr txBox="1"/>
          <p:nvPr>
            <p:custDataLst>
              <p:tags r:id="rId5"/>
            </p:custDataLst>
          </p:nvPr>
        </p:nvSpPr>
        <p:spPr>
          <a:xfrm>
            <a:off x="7026700" y="3994363"/>
            <a:ext cx="2029284" cy="12958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Algorithms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rgbClr val="000000"/>
                </a:solidFill>
              </a:rPr>
              <a:t>- DBSCAN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 One-Class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SVM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baseline="0" dirty="0">
                <a:solidFill>
                  <a:srgbClr val="000000"/>
                </a:solidFill>
              </a:rPr>
              <a:t>- Isolation</a:t>
            </a:r>
            <a:r>
              <a:rPr lang="en-US" sz="1600" kern="0" dirty="0">
                <a:solidFill>
                  <a:srgbClr val="000000"/>
                </a:solidFill>
              </a:rPr>
              <a:t> Forest</a:t>
            </a: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667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não-supervisionado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Clusterização</a:t>
            </a:r>
            <a:r>
              <a:rPr lang="en-US" sz="2200" dirty="0">
                <a:solidFill>
                  <a:srgbClr val="525F6B"/>
                </a:solidFill>
              </a:rPr>
              <a:t> (</a:t>
            </a:r>
            <a:r>
              <a:rPr lang="en-US" sz="2200" dirty="0" err="1">
                <a:solidFill>
                  <a:srgbClr val="525F6B"/>
                </a:solidFill>
              </a:rPr>
              <a:t>exemplos</a:t>
            </a:r>
            <a:r>
              <a:rPr lang="en-US" sz="2200" dirty="0">
                <a:solidFill>
                  <a:srgbClr val="525F6B"/>
                </a:solidFill>
              </a:rPr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72" y="1220327"/>
            <a:ext cx="8548516" cy="283326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377936" y="1220327"/>
            <a:ext cx="3960440" cy="268925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Clustering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1472" y="4622365"/>
            <a:ext cx="8136904" cy="729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0000"/>
                </a:solidFill>
              </a:rPr>
              <a:t>Algumas entradas são fornecidas ao computador </a:t>
            </a:r>
            <a:r>
              <a:rPr lang="pt-BR" b="1" kern="0" dirty="0">
                <a:solidFill>
                  <a:srgbClr val="000000"/>
                </a:solidFill>
              </a:rPr>
              <a:t>sem as saídas esperadas </a:t>
            </a:r>
            <a:r>
              <a:rPr lang="pt-BR" kern="0" dirty="0">
                <a:solidFill>
                  <a:srgbClr val="000000"/>
                </a:solidFill>
              </a:rPr>
              <a:t>e o objetivo é </a:t>
            </a:r>
            <a:r>
              <a:rPr lang="pt-BR" b="1" kern="0" dirty="0">
                <a:solidFill>
                  <a:srgbClr val="000000"/>
                </a:solidFill>
              </a:rPr>
              <a:t>agrupar</a:t>
            </a:r>
            <a:r>
              <a:rPr lang="pt-BR" kern="0" dirty="0">
                <a:solidFill>
                  <a:srgbClr val="000000"/>
                </a:solidFill>
              </a:rPr>
              <a:t> as entradas de acordo com </a:t>
            </a:r>
            <a:r>
              <a:rPr lang="pt-BR" b="1" kern="0" dirty="0">
                <a:solidFill>
                  <a:srgbClr val="000000"/>
                </a:solidFill>
              </a:rPr>
              <a:t>suas próprias semelhanças</a:t>
            </a:r>
            <a:r>
              <a:rPr lang="pt-BR" kern="0" dirty="0">
                <a:solidFill>
                  <a:srgbClr val="000000"/>
                </a:solidFill>
              </a:rPr>
              <a:t>.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597569" y="155189"/>
            <a:ext cx="1372056" cy="6872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79" y="109213"/>
            <a:ext cx="1765589" cy="7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0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Tipos</a:t>
            </a:r>
            <a:r>
              <a:rPr lang="en-US" sz="2200" dirty="0">
                <a:solidFill>
                  <a:srgbClr val="525F6B"/>
                </a:solidFill>
              </a:rPr>
              <a:t> de IA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44532"/>
          <a:stretch/>
        </p:blipFill>
        <p:spPr>
          <a:xfrm>
            <a:off x="259080" y="2393595"/>
            <a:ext cx="3583228" cy="1645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832" y="1200455"/>
            <a:ext cx="3636595" cy="23862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534" y="3429015"/>
            <a:ext cx="3613723" cy="1570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000250" y="3841749"/>
            <a:ext cx="1379220" cy="1663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7623" y="1884727"/>
            <a:ext cx="3536830" cy="2769080"/>
          </a:xfrm>
          <a:prstGeom prst="ellipse">
            <a:avLst/>
          </a:prstGeom>
          <a:noFill/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949628" y="1751773"/>
            <a:ext cx="647587" cy="43994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0D61AA-DF9B-4580-889B-BC87E08326BA}"/>
              </a:ext>
            </a:extLst>
          </p:cNvPr>
          <p:cNvSpPr/>
          <p:nvPr/>
        </p:nvSpPr>
        <p:spPr>
          <a:xfrm>
            <a:off x="-213" y="0"/>
            <a:ext cx="10969625" cy="6038850"/>
          </a:xfrm>
          <a:prstGeom prst="rect">
            <a:avLst/>
          </a:prstGeom>
          <a:solidFill>
            <a:schemeClr val="bg1">
              <a:lumMod val="85000"/>
              <a:alpha val="71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b="-30218"/>
          <a:stretch/>
        </p:blipFill>
        <p:spPr>
          <a:xfrm>
            <a:off x="2135139" y="1861744"/>
            <a:ext cx="6699979" cy="24516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2198201" y="3873864"/>
            <a:ext cx="6787188" cy="237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0" dirty="0">
                <a:solidFill>
                  <a:srgbClr val="000000"/>
                </a:solidFill>
              </a:rPr>
              <a:t>Source: https://towardsdatascience.com/one-model-to-learn-them-all-3e0b0ebfb01f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2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não-supervisionado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Redução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dimensionalidade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6" name="Espaço Reservado para Conteúdo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4644" y="1221581"/>
            <a:ext cx="5118361" cy="4351338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Compactação: menos requisitos de memória;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Acelera e melhora os algoritmos de aprendizagem;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Reduz a redundância;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Visualização.</a:t>
            </a:r>
            <a:endParaRPr lang="en-US" dirty="0"/>
          </a:p>
        </p:txBody>
      </p:sp>
      <p:pic>
        <p:nvPicPr>
          <p:cNvPr id="7" name="Imagem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4644" y="3093868"/>
            <a:ext cx="4288203" cy="2479051"/>
          </a:xfrm>
          <a:prstGeom prst="rect">
            <a:avLst/>
          </a:prstGeom>
        </p:spPr>
      </p:pic>
      <p:pic>
        <p:nvPicPr>
          <p:cNvPr id="8" name="Espaço Reservado para Conteúdo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78822" y="1591265"/>
            <a:ext cx="4651580" cy="366399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87689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558" y="842400"/>
            <a:ext cx="1803344" cy="7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28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200" y="648000"/>
            <a:ext cx="4985900" cy="388800"/>
          </a:xfrm>
        </p:spPr>
        <p:txBody>
          <a:bodyPr>
            <a:normAutofit fontScale="90000"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não-supervisionado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Redução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dimensionalidade</a:t>
            </a:r>
            <a:r>
              <a:rPr lang="en-US" sz="2200" dirty="0">
                <a:solidFill>
                  <a:srgbClr val="525F6B"/>
                </a:solidFill>
              </a:rPr>
              <a:t> (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5" name="Espaço Reservado para Conteúdo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91835" y="1425600"/>
            <a:ext cx="9547371" cy="4197595"/>
          </a:xfrm>
          <a:prstGeom prst="rect">
            <a:avLst/>
          </a:prstGeom>
        </p:spPr>
        <p:txBody>
          <a:bodyPr>
            <a:norm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 fontAlgn="auto">
              <a:spcAft>
                <a:spcPts val="0"/>
              </a:spcAft>
            </a:pPr>
            <a:r>
              <a:rPr lang="pt-BR" dirty="0"/>
              <a:t>Categorização de texto.</a:t>
            </a:r>
          </a:p>
          <a:p>
            <a:pPr lvl="1" algn="just" fontAlgn="auto">
              <a:spcAft>
                <a:spcPts val="0"/>
              </a:spcAft>
            </a:pPr>
            <a:r>
              <a:rPr lang="pt-BR" dirty="0"/>
              <a:t>Reconhecimento de rosto.</a:t>
            </a:r>
          </a:p>
          <a:p>
            <a:pPr lvl="1" algn="just" fontAlgn="auto">
              <a:spcAft>
                <a:spcPts val="0"/>
              </a:spcAft>
            </a:pPr>
            <a:r>
              <a:rPr lang="pt-BR" dirty="0"/>
              <a:t>Dígito escrito à mão.</a:t>
            </a:r>
            <a:endParaRPr lang="en-US" dirty="0"/>
          </a:p>
        </p:txBody>
      </p:sp>
      <p:pic>
        <p:nvPicPr>
          <p:cNvPr id="6" name="Imagem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93268" y="2659941"/>
            <a:ext cx="4816551" cy="2789629"/>
          </a:xfrm>
          <a:prstGeom prst="rect">
            <a:avLst/>
          </a:prstGeom>
        </p:spPr>
      </p:pic>
      <p:pic>
        <p:nvPicPr>
          <p:cNvPr id="7" name="Imagem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09819" y="1932246"/>
            <a:ext cx="3997082" cy="369639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7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por </a:t>
            </a:r>
            <a:r>
              <a:rPr lang="en-US" sz="2200" dirty="0" err="1">
                <a:solidFill>
                  <a:srgbClr val="525F6B"/>
                </a:solidFill>
              </a:rPr>
              <a:t>reforço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62</a:t>
            </a:fld>
            <a:endParaRPr lang="de-DE"/>
          </a:p>
        </p:txBody>
      </p:sp>
      <p:sp>
        <p:nvSpPr>
          <p:cNvPr id="6" name="Retângulo Arredondado 10"/>
          <p:cNvSpPr/>
          <p:nvPr>
            <p:custDataLst>
              <p:tags r:id="rId1"/>
            </p:custDataLst>
          </p:nvPr>
        </p:nvSpPr>
        <p:spPr>
          <a:xfrm>
            <a:off x="415636" y="1295400"/>
            <a:ext cx="3034146" cy="4168140"/>
          </a:xfrm>
          <a:prstGeom prst="roundRect">
            <a:avLst/>
          </a:prstGeom>
          <a:solidFill>
            <a:srgbClr val="D7D7DA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Aprendizado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não-supervisionado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</a:rPr>
              <a:t>Nenhum rótulo é dado ao algoritmo de aprendizagem, deixando-o sozinho para encontrar a estrutura em sua entrada </a:t>
            </a:r>
            <a:r>
              <a:rPr lang="pt-BR" b="1" dirty="0">
                <a:solidFill>
                  <a:schemeClr val="bg1"/>
                </a:solidFill>
              </a:rPr>
              <a:t>(descobrindo padrões ocultos nos dados).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7" name="Retângulo Arredondado 11"/>
          <p:cNvSpPr/>
          <p:nvPr>
            <p:custDataLst>
              <p:tags r:id="rId2"/>
            </p:custDataLst>
          </p:nvPr>
        </p:nvSpPr>
        <p:spPr>
          <a:xfrm>
            <a:off x="4046335" y="1256838"/>
            <a:ext cx="3034146" cy="41681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Aprendizado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por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reforço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rgbClr val="000000"/>
              </a:solidFill>
              <a:latin typeface="Bosch Office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Algoritmo para </a:t>
            </a:r>
            <a:r>
              <a:rPr lang="pt-BR" b="1" dirty="0"/>
              <a:t>agir em processos de decisão desconhecidos e não especificados, guiados apenas por recompensas e punições.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Retângulo Arredondado 12"/>
          <p:cNvSpPr/>
          <p:nvPr>
            <p:custDataLst>
              <p:tags r:id="rId3"/>
            </p:custDataLst>
          </p:nvPr>
        </p:nvSpPr>
        <p:spPr>
          <a:xfrm>
            <a:off x="7677034" y="1295400"/>
            <a:ext cx="3034146" cy="41681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Aprendizado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supervisionado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</a:rPr>
              <a:t>O computador é apresentado com exemplos de entradas e suas saídas desejadas, fornecidas por um "professor", e </a:t>
            </a:r>
            <a:r>
              <a:rPr lang="pt-BR" b="1" dirty="0">
                <a:solidFill>
                  <a:schemeClr val="bg1"/>
                </a:solidFill>
              </a:rPr>
              <a:t>o objetivo é aprender uma regra geral que mapeia entradas em saídas</a:t>
            </a:r>
            <a:r>
              <a:rPr lang="pt-BR" dirty="0">
                <a:solidFill>
                  <a:schemeClr val="bg1"/>
                </a:solidFill>
              </a:rPr>
              <a:t>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16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por </a:t>
            </a:r>
            <a:r>
              <a:rPr lang="en-US" sz="2200" dirty="0" err="1">
                <a:solidFill>
                  <a:srgbClr val="525F6B"/>
                </a:solidFill>
              </a:rPr>
              <a:t>reforço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63</a:t>
            </a:fld>
            <a:endParaRPr lang="de-DE"/>
          </a:p>
        </p:txBody>
      </p:sp>
      <p:sp>
        <p:nvSpPr>
          <p:cNvPr id="6" name="Retângulo 6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rtlCol="0" anchor="t">
            <a:noAutofit/>
          </a:bodyPr>
          <a:lstStyle/>
          <a:p>
            <a:pPr marL="0" marR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normalizeH="0" baseline="0" noProof="0" dirty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© Robert Bosch </a:t>
            </a:r>
            <a:r>
              <a:rPr kumimoji="0" lang="en-US" sz="600" b="0" i="0" u="none" strike="noStrike" kern="0" cap="none" normalizeH="0" baseline="0" noProof="0" dirty="0" err="1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Ltda</a:t>
            </a:r>
            <a:r>
              <a:rPr kumimoji="0" lang="en-US" sz="600" b="0" i="0" u="none" strike="noStrike" kern="0" cap="none" normalizeH="0" baseline="0" noProof="0" dirty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2017. Reserves all rights even in the event of industrial property rights. We reserve all rights of disposal such as copying and passing on to third parties</a:t>
            </a:r>
          </a:p>
        </p:txBody>
      </p:sp>
      <p:sp>
        <p:nvSpPr>
          <p:cNvPr id="7" name="Retângulo 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8" name="Imagem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568" y="1780117"/>
            <a:ext cx="4872355" cy="2719005"/>
          </a:xfrm>
          <a:prstGeom prst="rect">
            <a:avLst/>
          </a:prstGeom>
        </p:spPr>
      </p:pic>
      <p:pic>
        <p:nvPicPr>
          <p:cNvPr id="9" name="Imagem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6957" y="1424939"/>
            <a:ext cx="5364223" cy="3830321"/>
          </a:xfrm>
          <a:prstGeom prst="rect">
            <a:avLst/>
          </a:prstGeom>
        </p:spPr>
      </p:pic>
      <p:sp>
        <p:nvSpPr>
          <p:cNvPr id="10" name="Retângulo 12"/>
          <p:cNvSpPr/>
          <p:nvPr>
            <p:custDataLst>
              <p:tags r:id="rId5"/>
            </p:custDataLst>
          </p:nvPr>
        </p:nvSpPr>
        <p:spPr>
          <a:xfrm>
            <a:off x="6514787" y="5250934"/>
            <a:ext cx="1577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9"/>
              </a:rPr>
              <a:t>https://bit.ly/2zlkRX5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54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por </a:t>
            </a:r>
            <a:r>
              <a:rPr lang="en-US" sz="2200" dirty="0" err="1">
                <a:solidFill>
                  <a:srgbClr val="525F6B"/>
                </a:solidFill>
              </a:rPr>
              <a:t>reforço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5" name="Espaço Reservado para Conteúdo 9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59080" y="3597221"/>
            <a:ext cx="10588429" cy="1950148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ixaDeTexto 10"/>
          <p:cNvSpPr txBox="1"/>
          <p:nvPr>
            <p:custDataLst>
              <p:tags r:id="rId2"/>
            </p:custDataLst>
          </p:nvPr>
        </p:nvSpPr>
        <p:spPr>
          <a:xfrm>
            <a:off x="3800860" y="3027477"/>
            <a:ext cx="3648183" cy="289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/>
              <a:t>Outros </a:t>
            </a:r>
            <a:r>
              <a:rPr lang="en-US" sz="1600" dirty="0" err="1"/>
              <a:t>aspectos</a:t>
            </a:r>
            <a:r>
              <a:rPr lang="en-US" sz="1600" dirty="0"/>
              <a:t>: </a:t>
            </a:r>
            <a:r>
              <a:rPr lang="en-US" sz="1600" b="1" dirty="0" err="1"/>
              <a:t>recompensa</a:t>
            </a:r>
            <a:r>
              <a:rPr lang="en-US" sz="1600" b="1" dirty="0"/>
              <a:t> </a:t>
            </a:r>
            <a:r>
              <a:rPr lang="en-US" sz="1600" b="1" dirty="0" err="1"/>
              <a:t>atrasada</a:t>
            </a:r>
            <a:endParaRPr lang="en-US" sz="1600" b="1" dirty="0"/>
          </a:p>
        </p:txBody>
      </p:sp>
      <p:sp>
        <p:nvSpPr>
          <p:cNvPr id="7" name="Retângulo 14"/>
          <p:cNvSpPr/>
          <p:nvPr>
            <p:custDataLst>
              <p:tags r:id="rId3"/>
            </p:custDataLst>
          </p:nvPr>
        </p:nvSpPr>
        <p:spPr>
          <a:xfrm>
            <a:off x="5983871" y="1918081"/>
            <a:ext cx="16305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/>
              <a:t>Saídas</a:t>
            </a:r>
            <a:r>
              <a:rPr lang="en-US" sz="1400" b="1" dirty="0"/>
              <a:t>:</a:t>
            </a:r>
          </a:p>
          <a:p>
            <a:pPr algn="ctr"/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Ângulo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Distância</a:t>
            </a:r>
            <a:endParaRPr lang="en-US" sz="1400" dirty="0"/>
          </a:p>
        </p:txBody>
      </p:sp>
      <p:sp>
        <p:nvSpPr>
          <p:cNvPr id="8" name="Retângulo 15"/>
          <p:cNvSpPr/>
          <p:nvPr>
            <p:custDataLst>
              <p:tags r:id="rId4"/>
            </p:custDataLst>
          </p:nvPr>
        </p:nvSpPr>
        <p:spPr>
          <a:xfrm>
            <a:off x="614678" y="1309394"/>
            <a:ext cx="348584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Entradas: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Número de pássaros restantes ("munição")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Número de alvos e suas posições absolutas no mapa do jogo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Número de obstáculos (“feixes”) e suas posições absolutas no mapa do jogo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 pontuação do jogo e o nível alcançado até agora</a:t>
            </a:r>
            <a:endParaRPr lang="en-US" sz="1400" dirty="0"/>
          </a:p>
        </p:txBody>
      </p:sp>
      <p:grpSp>
        <p:nvGrpSpPr>
          <p:cNvPr id="9" name="Agrupar 18"/>
          <p:cNvGrpSpPr/>
          <p:nvPr/>
        </p:nvGrpSpPr>
        <p:grpSpPr>
          <a:xfrm>
            <a:off x="4210073" y="1309394"/>
            <a:ext cx="1773798" cy="1662546"/>
            <a:chOff x="4543400" y="1417433"/>
            <a:chExt cx="1773798" cy="1662546"/>
          </a:xfrm>
        </p:grpSpPr>
        <p:grpSp>
          <p:nvGrpSpPr>
            <p:cNvPr id="10" name="Agrupar 16"/>
            <p:cNvGrpSpPr/>
            <p:nvPr/>
          </p:nvGrpSpPr>
          <p:grpSpPr>
            <a:xfrm>
              <a:off x="4543400" y="1417433"/>
              <a:ext cx="1773798" cy="1662546"/>
              <a:chOff x="2599919" y="1486594"/>
              <a:chExt cx="1773798" cy="1662546"/>
            </a:xfrm>
          </p:grpSpPr>
          <p:sp>
            <p:nvSpPr>
              <p:cNvPr id="12" name="Triângulo isósceles 13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2719484" y="1494907"/>
                <a:ext cx="1662546" cy="1645920"/>
              </a:xfrm>
              <a:prstGeom prst="triangl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13" name="Elipse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599919" y="1486594"/>
                <a:ext cx="224444" cy="16625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rgbClr val="3F136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pic>
          <p:nvPicPr>
            <p:cNvPr id="11" name="Imagem 1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3282" y="1860223"/>
              <a:ext cx="731159" cy="731159"/>
            </a:xfrm>
            <a:prstGeom prst="rect">
              <a:avLst/>
            </a:prstGeom>
          </p:spPr>
        </p:pic>
      </p:grpSp>
      <p:pic>
        <p:nvPicPr>
          <p:cNvPr id="14" name="Imagem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9043" y="1506723"/>
            <a:ext cx="3389298" cy="189036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902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kern="0" dirty="0">
                <a:solidFill>
                  <a:srgbClr val="999FA6"/>
                </a:solidFill>
                <a:latin typeface="Bosch Office Sans"/>
              </a:rPr>
              <a:t>18</a:t>
            </a:r>
          </a:p>
        </p:txBody>
      </p:sp>
      <p:sp>
        <p:nvSpPr>
          <p:cNvPr id="10" name="CaixaDeTexto 12"/>
          <p:cNvSpPr txBox="1"/>
          <p:nvPr>
            <p:custDataLst>
              <p:tags r:id="rId2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400" dirty="0" err="1">
                <a:solidFill>
                  <a:srgbClr val="525F6B"/>
                </a:solidFill>
              </a:rPr>
              <a:t>Deep</a:t>
            </a:r>
            <a:r>
              <a:rPr lang="pt-BR" sz="2400" dirty="0">
                <a:solidFill>
                  <a:srgbClr val="525F6B"/>
                </a:solidFill>
              </a:rPr>
              <a:t> </a:t>
            </a:r>
            <a:r>
              <a:rPr lang="pt-BR" sz="2400" dirty="0" err="1">
                <a:solidFill>
                  <a:srgbClr val="525F6B"/>
                </a:solidFill>
              </a:rPr>
              <a:t>learning</a:t>
            </a:r>
            <a:endParaRPr lang="pt-BR" sz="2400" dirty="0">
              <a:solidFill>
                <a:srgbClr val="525F6B"/>
              </a:solidFill>
            </a:endParaRP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149500" y="1313607"/>
            <a:ext cx="10560500" cy="4168800"/>
          </a:xfrm>
        </p:spPr>
        <p:txBody>
          <a:bodyPr>
            <a:normAutofit/>
          </a:bodyPr>
          <a:lstStyle/>
          <a:p>
            <a:r>
              <a:rPr lang="pt-BR" dirty="0"/>
              <a:t>Através da política de retorno o algoritmo “refina” como um programa ou computador, que usa redes neurais, consegue fazer uma análise.</a:t>
            </a:r>
          </a:p>
          <a:p>
            <a:r>
              <a:rPr lang="pt-BR" dirty="0"/>
              <a:t>Exemplo: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(aprendizado profundo). </a:t>
            </a:r>
          </a:p>
          <a:p>
            <a:r>
              <a:rPr lang="pt-BR" dirty="0"/>
              <a:t>Para reconhecimento da Sarah </a:t>
            </a:r>
            <a:r>
              <a:rPr lang="pt-BR" dirty="0" err="1"/>
              <a:t>Carnor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A rede neural usa a primeira camada de processamento para quebrar a imagem em pixels.</a:t>
            </a:r>
          </a:p>
          <a:p>
            <a:pPr lvl="1"/>
            <a:r>
              <a:rPr lang="pt-BR" dirty="0"/>
              <a:t>A segunda camada compara um pixel com os vizinhos para ignorar os que são iguais, e ficar com os que variam e definem e definem o que é uma borda. </a:t>
            </a:r>
          </a:p>
          <a:p>
            <a:pPr lvl="1"/>
            <a:r>
              <a:rPr lang="pt-BR" dirty="0"/>
              <a:t>Na terceira camada de processamento é comparado as bordas para ver se forma um padrão com os olhos, por exemplo.</a:t>
            </a:r>
          </a:p>
          <a:p>
            <a:pPr lvl="1"/>
            <a:r>
              <a:rPr lang="pt-BR" dirty="0"/>
              <a:t>Na quarta camada é comparado os padrão processados pela rede neural com os padrões originais, e verifica se é mesmo a Sarah </a:t>
            </a:r>
            <a:r>
              <a:rPr lang="pt-BR" dirty="0" err="1"/>
              <a:t>Cornor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Se der positivo, as informações ganham mais peso para uma próxima comparação.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4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200" kern="0" noProof="0" dirty="0">
                <a:solidFill>
                  <a:srgbClr val="999FA6"/>
                </a:solidFill>
                <a:latin typeface="Bosch Office Sans"/>
              </a:rPr>
              <a:t>19</a:t>
            </a: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tângulo 4" hidden="1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5" name="CaixaDeTexto 24"/>
          <p:cNvSpPr txBox="1"/>
          <p:nvPr>
            <p:custDataLst>
              <p:tags r:id="rId4"/>
            </p:custDataLst>
          </p:nvPr>
        </p:nvSpPr>
        <p:spPr>
          <a:xfrm>
            <a:off x="8229601" y="1361711"/>
            <a:ext cx="299257" cy="3349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AI</a:t>
            </a:r>
          </a:p>
        </p:txBody>
      </p:sp>
      <p:sp>
        <p:nvSpPr>
          <p:cNvPr id="26" name="CaixaDeTexto 25"/>
          <p:cNvSpPr txBox="1"/>
          <p:nvPr>
            <p:custDataLst>
              <p:tags r:id="rId5"/>
            </p:custDataLst>
          </p:nvPr>
        </p:nvSpPr>
        <p:spPr>
          <a:xfrm>
            <a:off x="7816688" y="2223947"/>
            <a:ext cx="1098452" cy="3349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</a:t>
            </a:r>
            <a:r>
              <a:rPr lang="en-US" b="1" kern="0" dirty="0">
                <a:solidFill>
                  <a:schemeClr val="bg1"/>
                </a:solidFill>
              </a:rPr>
              <a:t>e</a:t>
            </a:r>
          </a:p>
          <a:p>
            <a:pPr marR="0" algn="ctr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chemeClr val="bg1"/>
                </a:solidFill>
              </a:rPr>
              <a:t>Learning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" y="164951"/>
            <a:ext cx="2484460" cy="256248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832" y="164951"/>
            <a:ext cx="2310452" cy="256098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3316" y="164951"/>
            <a:ext cx="2407243" cy="256098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5914" y="164951"/>
            <a:ext cx="2391862" cy="256098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080" y="2896169"/>
            <a:ext cx="2484460" cy="273247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5089" y="2953812"/>
            <a:ext cx="1887937" cy="26171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3624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Visão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Computacional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err="1"/>
              <a:t>Robalo</a:t>
            </a:r>
            <a:r>
              <a:rPr lang="en-US" dirty="0"/>
              <a:t> vs. Salmon,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as </a:t>
            </a:r>
            <a:r>
              <a:rPr lang="en-US" dirty="0" err="1"/>
              <a:t>espécies</a:t>
            </a:r>
            <a:r>
              <a:rPr lang="en-US" dirty="0"/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" y="1667034"/>
            <a:ext cx="2843710" cy="9987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988" y="861610"/>
            <a:ext cx="2714104" cy="1158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25" y="2705244"/>
            <a:ext cx="4703939" cy="2836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746" y="2166398"/>
            <a:ext cx="3151218" cy="36807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50416" y="205724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Salmon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37511" y="14256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Robalo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8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Visão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Computacional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Robalo vs. Salmon,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as </a:t>
            </a:r>
            <a:r>
              <a:rPr lang="en-US" dirty="0" err="1"/>
              <a:t>espécies</a:t>
            </a:r>
            <a:r>
              <a:rPr lang="en-US" dirty="0"/>
              <a:t>?</a:t>
            </a:r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fontAlgn="auto">
              <a:spcAft>
                <a:spcPts val="0"/>
              </a:spcAft>
            </a:pPr>
            <a:r>
              <a:rPr lang="en-US" dirty="0"/>
              <a:t>Features?</a:t>
            </a:r>
          </a:p>
          <a:p>
            <a:pPr lvl="1" fontAlgn="auto">
              <a:spcAft>
                <a:spcPts val="0"/>
              </a:spcAft>
            </a:pPr>
            <a:r>
              <a:rPr lang="en-US" dirty="0" err="1"/>
              <a:t>Comprimento</a:t>
            </a:r>
            <a:endParaRPr lang="en-US" dirty="0"/>
          </a:p>
          <a:p>
            <a:pPr lvl="1" fontAlgn="auto">
              <a:spcAft>
                <a:spcPts val="0"/>
              </a:spcAft>
            </a:pPr>
            <a:r>
              <a:rPr lang="en-US" dirty="0" err="1"/>
              <a:t>Luminosidade</a:t>
            </a:r>
            <a:endParaRPr lang="en-US" dirty="0"/>
          </a:p>
          <a:p>
            <a:pPr lvl="1" fontAlgn="auto">
              <a:spcAft>
                <a:spcPts val="0"/>
              </a:spcAft>
            </a:pPr>
            <a:r>
              <a:rPr lang="en-US" dirty="0" err="1"/>
              <a:t>Largura</a:t>
            </a:r>
            <a:endParaRPr lang="en-US" dirty="0"/>
          </a:p>
          <a:p>
            <a:pPr lvl="1" fontAlgn="auto">
              <a:spcAft>
                <a:spcPts val="0"/>
              </a:spcAft>
            </a:pPr>
            <a:r>
              <a:rPr lang="pt-BR" dirty="0"/>
              <a:t>Número e formato das nadadeiras</a:t>
            </a:r>
          </a:p>
          <a:p>
            <a:pPr lvl="1" fontAlgn="auto">
              <a:spcAft>
                <a:spcPts val="0"/>
              </a:spcAft>
            </a:pPr>
            <a:r>
              <a:rPr lang="en-US" dirty="0" err="1"/>
              <a:t>Posição</a:t>
            </a:r>
            <a:r>
              <a:rPr lang="en-US" dirty="0"/>
              <a:t> da boca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65491" y="1959291"/>
            <a:ext cx="2843710" cy="9987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9988" y="1879943"/>
            <a:ext cx="2714104" cy="1158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7728"/>
          <a:stretch/>
        </p:blipFill>
        <p:spPr>
          <a:xfrm>
            <a:off x="6043145" y="2052320"/>
            <a:ext cx="1829733" cy="3230240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10" idx="0"/>
          </p:cNvCxnSpPr>
          <p:nvPr/>
        </p:nvCxnSpPr>
        <p:spPr>
          <a:xfrm rot="5400000" flipH="1" flipV="1">
            <a:off x="7468493" y="1132831"/>
            <a:ext cx="409008" cy="1429970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5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Visão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Computacional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69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24645" y="2501457"/>
            <a:ext cx="2843710" cy="9987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22239" y="2356603"/>
            <a:ext cx="2714104" cy="1158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1578966"/>
            <a:ext cx="8188056" cy="3514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3607" y="5089520"/>
            <a:ext cx="5043763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 err="1"/>
              <a:t>JongSeung</a:t>
            </a:r>
            <a:r>
              <a:rPr lang="en-US" sz="900" dirty="0"/>
              <a:t> Park, </a:t>
            </a:r>
            <a:r>
              <a:rPr lang="en-US" sz="900" dirty="0" err="1"/>
              <a:t>HwangSeok</a:t>
            </a:r>
            <a:r>
              <a:rPr lang="en-US" sz="900" dirty="0"/>
              <a:t> Oh, </a:t>
            </a:r>
            <a:r>
              <a:rPr lang="en-US" sz="900" dirty="0" err="1"/>
              <a:t>Duk</a:t>
            </a:r>
            <a:r>
              <a:rPr lang="en-US" sz="900" dirty="0"/>
              <a:t>-Ho Chang, "Shape-matching approach to content-based image retrieval," Proc. SPIE 3846, Multimedia Storage and Archiving Systems IV, (24 August 1999)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9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Aplicações</a:t>
            </a:r>
            <a:r>
              <a:rPr lang="en-US" sz="2200" dirty="0">
                <a:solidFill>
                  <a:srgbClr val="525F6B"/>
                </a:solidFill>
              </a:rPr>
              <a:t> Reais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4098" name="Picture 2" descr="Roundup of Machine Learning Forecasts And Market Estimates, 20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34" y="1081250"/>
            <a:ext cx="7438990" cy="42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259079" y="5348877"/>
            <a:ext cx="10452100" cy="3804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1100" dirty="0">
                <a:hlinkClick r:id="rId3"/>
              </a:rPr>
              <a:t>https://www.forbes.com/sites/louiscolumbus/2020/01/19/roundup-of-machine-learning-forecasts-and-market-estimates-2020/?sh=2dd3d7a15c02</a:t>
            </a:r>
            <a:r>
              <a:rPr lang="en-US" sz="1100" dirty="0"/>
              <a:t> 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141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Visão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Computacional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425600"/>
            <a:ext cx="7364676" cy="30343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3108" y="5376545"/>
            <a:ext cx="658394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 err="1"/>
              <a:t>JongSeung</a:t>
            </a:r>
            <a:r>
              <a:rPr lang="en-US" sz="900" dirty="0"/>
              <a:t> Park, </a:t>
            </a:r>
            <a:r>
              <a:rPr lang="en-US" sz="900" dirty="0" err="1"/>
              <a:t>HwangSeok</a:t>
            </a:r>
            <a:r>
              <a:rPr lang="en-US" sz="900" dirty="0"/>
              <a:t> Oh, </a:t>
            </a:r>
            <a:r>
              <a:rPr lang="en-US" sz="900" dirty="0" err="1"/>
              <a:t>Duk</a:t>
            </a:r>
            <a:r>
              <a:rPr lang="en-US" sz="900" dirty="0"/>
              <a:t>-Ho Chang, "Shape-matching approach to content-based image retrieval," Proc. SPIE 3846, Multimedia Storage and Archiving Systems IV, (24 August 1999)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24645" y="2501457"/>
            <a:ext cx="2843710" cy="9987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22239" y="2356603"/>
            <a:ext cx="2714104" cy="115883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302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Visão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  <a:r>
              <a:rPr lang="en-US" sz="2200" dirty="0" err="1">
                <a:solidFill>
                  <a:srgbClr val="525F6B"/>
                </a:solidFill>
              </a:rPr>
              <a:t>Computacional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71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err="1"/>
              <a:t>Robalo</a:t>
            </a:r>
            <a:r>
              <a:rPr lang="en-US" dirty="0"/>
              <a:t> vs. Salmon,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as </a:t>
            </a:r>
            <a:r>
              <a:rPr lang="en-US" dirty="0" err="1"/>
              <a:t>espécies</a:t>
            </a:r>
            <a:r>
              <a:rPr lang="en-US" dirty="0"/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927605"/>
            <a:ext cx="5792228" cy="3537195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24645" y="2501457"/>
            <a:ext cx="2843710" cy="9987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22239" y="2356603"/>
            <a:ext cx="2714104" cy="115883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33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kern="0" dirty="0">
                <a:solidFill>
                  <a:srgbClr val="999FA6"/>
                </a:solidFill>
                <a:latin typeface="Bosch Office Sans"/>
              </a:rPr>
              <a:t>85</a:t>
            </a: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CaixaDeTexto 12"/>
          <p:cNvSpPr txBox="1"/>
          <p:nvPr>
            <p:custDataLst>
              <p:tags r:id="rId2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rgbClr val="525F6B"/>
                </a:solidFill>
              </a:rPr>
              <a:t>ALGORITMOS</a:t>
            </a: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149500" y="1313607"/>
            <a:ext cx="10560500" cy="4168800"/>
          </a:xfrm>
        </p:spPr>
        <p:txBody>
          <a:bodyPr/>
          <a:lstStyle/>
          <a:p>
            <a:r>
              <a:rPr lang="pt-BR" dirty="0"/>
              <a:t>O exemplo anterior poderia ser realizado com um CNN.</a:t>
            </a:r>
          </a:p>
          <a:p>
            <a:r>
              <a:rPr lang="pt-BR" dirty="0"/>
              <a:t>As CNN estão incluídas na área de visão computacional por serem utilizadas para o reconhecimento de padrões e classificações de imagens. Para analisar a imagem uma CNN trabalha com os chamados</a:t>
            </a:r>
            <a:r>
              <a:rPr lang="pt-BR" i="1" dirty="0"/>
              <a:t> Campos Receptivos, </a:t>
            </a:r>
            <a:r>
              <a:rPr lang="pt-BR" dirty="0"/>
              <a:t>que tem como base o funcionamento do córtex visual biológico</a:t>
            </a:r>
            <a:r>
              <a:rPr lang="pt-BR" i="1" dirty="0"/>
              <a:t>. </a:t>
            </a:r>
            <a:r>
              <a:rPr lang="pt-BR" dirty="0"/>
              <a:t>A ideia é poder analisar a imagem em pequenos pedaços processando pixels em neurônios diferentes sabendo manter a proximidade espacial dos pixels para capturar traços e detalhes importantes. 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88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1296000"/>
            <a:ext cx="5851120" cy="32988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080" y="4594874"/>
            <a:ext cx="585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https://www.hollywoodreporter.com/live-feed/simpsons-30-times-fox-comedy-successfully-predicted-future-1140775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58128" y="1296000"/>
            <a:ext cx="4349242" cy="3298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0000"/>
                </a:solidFill>
              </a:rPr>
              <a:t>Construa um sistema inteligente para reconhecer os personagens </a:t>
            </a:r>
            <a:r>
              <a:rPr lang="pt-BR" kern="0" dirty="0" err="1">
                <a:solidFill>
                  <a:srgbClr val="000000"/>
                </a:solidFill>
              </a:rPr>
              <a:t>Simpsons</a:t>
            </a:r>
            <a:r>
              <a:rPr lang="pt-BR" kern="0" dirty="0">
                <a:solidFill>
                  <a:srgbClr val="000000"/>
                </a:solidFill>
              </a:rPr>
              <a:t>, i. e. Marge, Homer, </a:t>
            </a:r>
            <a:r>
              <a:rPr lang="pt-BR" kern="0" dirty="0" err="1">
                <a:solidFill>
                  <a:srgbClr val="000000"/>
                </a:solidFill>
              </a:rPr>
              <a:t>Mag</a:t>
            </a:r>
            <a:r>
              <a:rPr lang="pt-BR" kern="0" dirty="0">
                <a:solidFill>
                  <a:srgbClr val="000000"/>
                </a:solidFill>
              </a:rPr>
              <a:t>, Lisa e Bart.</a:t>
            </a:r>
            <a:endParaRPr lang="en-US" kern="0" dirty="0">
              <a:solidFill>
                <a:srgbClr val="000000"/>
              </a:solidFill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indent="-34290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lang="pt-BR" kern="0" dirty="0">
                <a:solidFill>
                  <a:srgbClr val="000000"/>
                </a:solidFill>
              </a:rPr>
              <a:t>Qual é a classe do problema?</a:t>
            </a:r>
          </a:p>
          <a:p>
            <a:pPr marL="342900" marR="0" indent="-34290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lang="pt-BR" kern="0" dirty="0">
                <a:solidFill>
                  <a:srgbClr val="000000"/>
                </a:solidFill>
              </a:rPr>
              <a:t>Qual é o tipo de solução empregada?</a:t>
            </a:r>
          </a:p>
          <a:p>
            <a:pPr marL="342900" marR="0" indent="-34290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lang="pt-BR" kern="0" dirty="0">
                <a:solidFill>
                  <a:srgbClr val="000000"/>
                </a:solidFill>
              </a:rPr>
              <a:t>Quais são as </a:t>
            </a:r>
            <a:r>
              <a:rPr lang="pt-BR" kern="0" dirty="0" err="1">
                <a:solidFill>
                  <a:srgbClr val="000000"/>
                </a:solidFill>
              </a:rPr>
              <a:t>features</a:t>
            </a:r>
            <a:r>
              <a:rPr lang="pt-BR" kern="0" dirty="0">
                <a:solidFill>
                  <a:srgbClr val="000000"/>
                </a:solidFill>
              </a:rPr>
              <a:t> viáveis que poderiam ser usados para alimentar o sistema?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1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74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1296000"/>
            <a:ext cx="5851120" cy="32988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080" y="4594874"/>
            <a:ext cx="585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https://www.hollywoodreporter.com/live-feed/simpsons-30-times-fox-comedy-successfully-predicted-future-1140775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58128" y="1296000"/>
            <a:ext cx="4349242" cy="3298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0000"/>
                </a:solidFill>
              </a:rPr>
              <a:t>Construa um sistema inteligente para reconhecer os personagens </a:t>
            </a:r>
            <a:r>
              <a:rPr lang="pt-BR" kern="0" dirty="0" err="1">
                <a:solidFill>
                  <a:srgbClr val="000000"/>
                </a:solidFill>
              </a:rPr>
              <a:t>Simpsons</a:t>
            </a:r>
            <a:r>
              <a:rPr lang="pt-BR" kern="0" dirty="0">
                <a:solidFill>
                  <a:srgbClr val="000000"/>
                </a:solidFill>
              </a:rPr>
              <a:t>, i. e. Marge, Homer, </a:t>
            </a:r>
            <a:r>
              <a:rPr lang="pt-BR" kern="0" dirty="0" err="1">
                <a:solidFill>
                  <a:srgbClr val="000000"/>
                </a:solidFill>
              </a:rPr>
              <a:t>Mag</a:t>
            </a:r>
            <a:r>
              <a:rPr lang="pt-BR" kern="0" dirty="0">
                <a:solidFill>
                  <a:srgbClr val="000000"/>
                </a:solidFill>
              </a:rPr>
              <a:t>, Lisa e Bart.</a:t>
            </a:r>
            <a:endParaRPr lang="en-US" kern="0" dirty="0">
              <a:solidFill>
                <a:srgbClr val="000000"/>
              </a:solidFill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indent="-34290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Qual é a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classe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do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problema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  <a:endParaRPr lang="en-US" kern="0" dirty="0">
              <a:solidFill>
                <a:srgbClr val="000000"/>
              </a:solidFill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8128" y="3380400"/>
            <a:ext cx="4349242" cy="8107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Predição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977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75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1296000"/>
            <a:ext cx="5851120" cy="32988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080" y="4594874"/>
            <a:ext cx="585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https://www.hollywoodreporter.com/live-feed/simpsons-30-times-fox-comedy-successfully-predicted-future-1140775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58128" y="1296000"/>
            <a:ext cx="4349242" cy="3298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0000"/>
                </a:solidFill>
              </a:rPr>
              <a:t>Construa um sistema inteligente para reconhecer os personagens </a:t>
            </a:r>
            <a:r>
              <a:rPr lang="pt-BR" kern="0" dirty="0" err="1">
                <a:solidFill>
                  <a:srgbClr val="000000"/>
                </a:solidFill>
              </a:rPr>
              <a:t>Simpsons</a:t>
            </a:r>
            <a:r>
              <a:rPr lang="pt-BR" kern="0" dirty="0">
                <a:solidFill>
                  <a:srgbClr val="000000"/>
                </a:solidFill>
              </a:rPr>
              <a:t>, i. e. Marge, Homer, </a:t>
            </a:r>
            <a:r>
              <a:rPr lang="pt-BR" kern="0" dirty="0" err="1">
                <a:solidFill>
                  <a:srgbClr val="000000"/>
                </a:solidFill>
              </a:rPr>
              <a:t>Mag</a:t>
            </a:r>
            <a:r>
              <a:rPr lang="pt-BR" kern="0" dirty="0">
                <a:solidFill>
                  <a:srgbClr val="000000"/>
                </a:solidFill>
              </a:rPr>
              <a:t>, Lisa e Bart.</a:t>
            </a:r>
            <a:endParaRPr lang="en-US" kern="0" dirty="0">
              <a:solidFill>
                <a:srgbClr val="000000"/>
              </a:solidFill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en-US" kern="0" dirty="0">
                <a:solidFill>
                  <a:srgbClr val="000000"/>
                </a:solidFill>
              </a:rPr>
              <a:t>2)  Qual é o </a:t>
            </a:r>
            <a:r>
              <a:rPr lang="en-US" kern="0" dirty="0" err="1">
                <a:solidFill>
                  <a:srgbClr val="000000"/>
                </a:solidFill>
              </a:rPr>
              <a:t>tipo</a:t>
            </a:r>
            <a:r>
              <a:rPr lang="en-US" kern="0" dirty="0">
                <a:solidFill>
                  <a:srgbClr val="000000"/>
                </a:solidFill>
              </a:rPr>
              <a:t> de </a:t>
            </a:r>
            <a:r>
              <a:rPr lang="en-US" kern="0" dirty="0" err="1">
                <a:solidFill>
                  <a:srgbClr val="000000"/>
                </a:solidFill>
              </a:rPr>
              <a:t>solução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empregada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  <a:endParaRPr lang="en-US" kern="0" dirty="0">
              <a:solidFill>
                <a:srgbClr val="000000"/>
              </a:solidFill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8128" y="3380400"/>
            <a:ext cx="4349242" cy="8107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Classificação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702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Exemplo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1296000"/>
            <a:ext cx="5851120" cy="32988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080" y="4594874"/>
            <a:ext cx="585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https://www.hollywoodreporter.com/live-feed/simpsons-30-times-fox-comedy-successfully-predicted-future-1140775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58128" y="1296000"/>
            <a:ext cx="4349242" cy="3298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0000"/>
                </a:solidFill>
              </a:rPr>
              <a:t>Construa um sistema inteligente para reconhecer os personagens </a:t>
            </a:r>
            <a:r>
              <a:rPr lang="pt-BR" kern="0" dirty="0" err="1">
                <a:solidFill>
                  <a:srgbClr val="000000"/>
                </a:solidFill>
              </a:rPr>
              <a:t>Simpsons</a:t>
            </a:r>
            <a:r>
              <a:rPr lang="pt-BR" kern="0" dirty="0">
                <a:solidFill>
                  <a:srgbClr val="000000"/>
                </a:solidFill>
              </a:rPr>
              <a:t>, i. e. Marge, Homer, </a:t>
            </a:r>
            <a:r>
              <a:rPr lang="pt-BR" kern="0" dirty="0" err="1">
                <a:solidFill>
                  <a:srgbClr val="000000"/>
                </a:solidFill>
              </a:rPr>
              <a:t>Mag</a:t>
            </a:r>
            <a:r>
              <a:rPr lang="pt-BR" kern="0" dirty="0">
                <a:solidFill>
                  <a:srgbClr val="000000"/>
                </a:solidFill>
              </a:rPr>
              <a:t>, Lisa e Bart.</a:t>
            </a:r>
            <a:endParaRPr lang="en-US" kern="0" dirty="0">
              <a:solidFill>
                <a:srgbClr val="000000"/>
              </a:solidFill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en-US" kern="0" dirty="0">
                <a:solidFill>
                  <a:srgbClr val="000000"/>
                </a:solidFill>
              </a:rPr>
              <a:t>3) </a:t>
            </a:r>
            <a:r>
              <a:rPr lang="pt-BR" kern="0" dirty="0">
                <a:solidFill>
                  <a:srgbClr val="000000"/>
                </a:solidFill>
              </a:rPr>
              <a:t>Quais são as </a:t>
            </a:r>
            <a:r>
              <a:rPr lang="pt-BR" kern="0" dirty="0" err="1">
                <a:solidFill>
                  <a:srgbClr val="000000"/>
                </a:solidFill>
              </a:rPr>
              <a:t>features</a:t>
            </a:r>
            <a:r>
              <a:rPr lang="pt-BR" kern="0" dirty="0">
                <a:solidFill>
                  <a:srgbClr val="000000"/>
                </a:solidFill>
              </a:rPr>
              <a:t> viáveis que poderiam ser usados para alimentar o sistema?</a:t>
            </a:r>
            <a:endParaRPr kumimoji="0" lang="en-US" sz="18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2092" y="3592067"/>
            <a:ext cx="4349242" cy="8107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Cores: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branco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laranja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azul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verde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670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87" y="1109931"/>
            <a:ext cx="2552700" cy="1790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46" y="1346893"/>
            <a:ext cx="2143125" cy="21431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Exercício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58128" y="1296000"/>
            <a:ext cx="4349242" cy="3298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0000"/>
                </a:solidFill>
              </a:rPr>
              <a:t>Construa um sistema inteligente para reconhecer os personagens </a:t>
            </a:r>
            <a:r>
              <a:rPr lang="pt-BR" kern="0" dirty="0" err="1">
                <a:solidFill>
                  <a:srgbClr val="000000"/>
                </a:solidFill>
              </a:rPr>
              <a:t>Simpsons</a:t>
            </a:r>
            <a:r>
              <a:rPr lang="pt-BR" kern="0" dirty="0">
                <a:solidFill>
                  <a:srgbClr val="000000"/>
                </a:solidFill>
              </a:rPr>
              <a:t>, i. e. Marge, Homer, </a:t>
            </a:r>
            <a:r>
              <a:rPr lang="pt-BR" kern="0" dirty="0" err="1">
                <a:solidFill>
                  <a:srgbClr val="000000"/>
                </a:solidFill>
              </a:rPr>
              <a:t>Mag</a:t>
            </a:r>
            <a:r>
              <a:rPr lang="pt-BR" kern="0" dirty="0">
                <a:solidFill>
                  <a:srgbClr val="000000"/>
                </a:solidFill>
              </a:rPr>
              <a:t>, Lisa e Bart.</a:t>
            </a:r>
            <a:endParaRPr lang="en-US" kern="0" dirty="0">
              <a:solidFill>
                <a:srgbClr val="00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358128" y="2626020"/>
          <a:ext cx="4318000" cy="1744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42346593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616776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880836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81061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198458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0687355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93831357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Sample 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Branco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Laranja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Azul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Verde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Outros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Class.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516411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Homer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167364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Bart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8094025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Lisa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7197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Marge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138136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082485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...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...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...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...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...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...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...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84013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N-1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Bart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029637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9096132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26" y="3816695"/>
            <a:ext cx="1170871" cy="180899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5567680" y="3579054"/>
            <a:ext cx="969707" cy="28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919472" y="2636247"/>
            <a:ext cx="1617915" cy="41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6" idx="0"/>
          </p:cNvCxnSpPr>
          <p:nvPr/>
        </p:nvCxnSpPr>
        <p:spPr>
          <a:xfrm>
            <a:off x="5451879" y="3215233"/>
            <a:ext cx="1085508" cy="16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73" y="4384439"/>
            <a:ext cx="888236" cy="1339049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6099339" y="4278267"/>
            <a:ext cx="474248" cy="37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" y="3498510"/>
            <a:ext cx="2724150" cy="167640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71" idx="0"/>
          </p:cNvCxnSpPr>
          <p:nvPr/>
        </p:nvCxnSpPr>
        <p:spPr>
          <a:xfrm>
            <a:off x="5511509" y="3409614"/>
            <a:ext cx="1025878" cy="2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5485426" y="2145792"/>
            <a:ext cx="1671278" cy="3212592"/>
          </a:xfrm>
          <a:custGeom>
            <a:avLst/>
            <a:gdLst>
              <a:gd name="connsiteX0" fmla="*/ 317966 w 1671278"/>
              <a:gd name="connsiteY0" fmla="*/ 0 h 3212592"/>
              <a:gd name="connsiteX1" fmla="*/ 974 w 1671278"/>
              <a:gd name="connsiteY1" fmla="*/ 1158240 h 3212592"/>
              <a:gd name="connsiteX2" fmla="*/ 409406 w 1671278"/>
              <a:gd name="connsiteY2" fmla="*/ 2267712 h 3212592"/>
              <a:gd name="connsiteX3" fmla="*/ 1671278 w 1671278"/>
              <a:gd name="connsiteY3" fmla="*/ 3212592 h 32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1278" h="3212592">
                <a:moveTo>
                  <a:pt x="317966" y="0"/>
                </a:moveTo>
                <a:cubicBezTo>
                  <a:pt x="151850" y="390144"/>
                  <a:pt x="-14266" y="780288"/>
                  <a:pt x="974" y="1158240"/>
                </a:cubicBezTo>
                <a:cubicBezTo>
                  <a:pt x="16214" y="1536192"/>
                  <a:pt x="131022" y="1925320"/>
                  <a:pt x="409406" y="2267712"/>
                </a:cubicBezTo>
                <a:cubicBezTo>
                  <a:pt x="687790" y="2610104"/>
                  <a:pt x="1179534" y="2911348"/>
                  <a:pt x="1671278" y="3212592"/>
                </a:cubicBezTo>
              </a:path>
            </a:pathLst>
          </a:cu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120793" y="5324475"/>
            <a:ext cx="691612" cy="19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84574" y="5174910"/>
            <a:ext cx="2872788" cy="3002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Algoritmo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extração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features</a:t>
            </a:r>
          </a:p>
        </p:txBody>
      </p:sp>
      <p:sp>
        <p:nvSpPr>
          <p:cNvPr id="64" name="Isosceles Triangle 63"/>
          <p:cNvSpPr/>
          <p:nvPr/>
        </p:nvSpPr>
        <p:spPr>
          <a:xfrm rot="6673223">
            <a:off x="4969850" y="2245722"/>
            <a:ext cx="398998" cy="816645"/>
          </a:xfrm>
          <a:prstGeom prst="triangle">
            <a:avLst>
              <a:gd name="adj" fmla="val 48876"/>
            </a:avLst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6" name="Isosceles Triangle 65"/>
          <p:cNvSpPr/>
          <p:nvPr/>
        </p:nvSpPr>
        <p:spPr>
          <a:xfrm rot="5750282">
            <a:off x="3876923" y="1696936"/>
            <a:ext cx="398998" cy="2764339"/>
          </a:xfrm>
          <a:prstGeom prst="triangle">
            <a:avLst>
              <a:gd name="adj" fmla="val 48876"/>
            </a:avLst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1" name="Isosceles Triangle 70"/>
          <p:cNvSpPr/>
          <p:nvPr/>
        </p:nvSpPr>
        <p:spPr>
          <a:xfrm rot="4748979">
            <a:off x="3617471" y="1953590"/>
            <a:ext cx="513459" cy="3286576"/>
          </a:xfrm>
          <a:prstGeom prst="triangle">
            <a:avLst>
              <a:gd name="adj" fmla="val 74208"/>
            </a:avLst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3" name="Isosceles Triangle 82"/>
          <p:cNvSpPr/>
          <p:nvPr/>
        </p:nvSpPr>
        <p:spPr>
          <a:xfrm rot="4327169">
            <a:off x="4890877" y="3512838"/>
            <a:ext cx="398998" cy="1021328"/>
          </a:xfrm>
          <a:prstGeom prst="triangle">
            <a:avLst>
              <a:gd name="adj" fmla="val 48876"/>
            </a:avLst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4" name="Isosceles Triangle 83"/>
          <p:cNvSpPr/>
          <p:nvPr/>
        </p:nvSpPr>
        <p:spPr>
          <a:xfrm rot="3240865">
            <a:off x="5611984" y="4528747"/>
            <a:ext cx="414779" cy="710618"/>
          </a:xfrm>
          <a:prstGeom prst="triangle">
            <a:avLst>
              <a:gd name="adj" fmla="val 48876"/>
            </a:avLst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831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Exercício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"/>
          </p:nvPr>
        </p:nvSpPr>
        <p:spPr>
          <a:xfrm>
            <a:off x="258762" y="1296000"/>
            <a:ext cx="3934297" cy="4168800"/>
          </a:xfrm>
        </p:spPr>
        <p:txBody>
          <a:bodyPr/>
          <a:lstStyle/>
          <a:p>
            <a:endParaRPr lang="pt-BR" kern="0" dirty="0">
              <a:solidFill>
                <a:srgbClr val="000000"/>
              </a:solidFill>
            </a:endParaRPr>
          </a:p>
          <a:p>
            <a:endParaRPr lang="pt-BR" kern="0" dirty="0">
              <a:solidFill>
                <a:srgbClr val="000000"/>
              </a:solidFill>
            </a:endParaRPr>
          </a:p>
          <a:p>
            <a:r>
              <a:rPr lang="pt-BR" kern="0" dirty="0">
                <a:solidFill>
                  <a:srgbClr val="000000"/>
                </a:solidFill>
              </a:rPr>
              <a:t>Que outras </a:t>
            </a:r>
            <a:r>
              <a:rPr lang="pt-BR" kern="0" dirty="0" err="1">
                <a:solidFill>
                  <a:srgbClr val="000000"/>
                </a:solidFill>
              </a:rPr>
              <a:t>features</a:t>
            </a:r>
            <a:r>
              <a:rPr lang="pt-BR" kern="0" dirty="0">
                <a:solidFill>
                  <a:srgbClr val="000000"/>
                </a:solidFill>
              </a:rPr>
              <a:t> você utilizaria para classificar os personagens?</a:t>
            </a:r>
            <a:endParaRPr lang="en-US" kern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2" name="Rectangle 11"/>
          <p:cNvSpPr/>
          <p:nvPr/>
        </p:nvSpPr>
        <p:spPr>
          <a:xfrm>
            <a:off x="4386636" y="4970102"/>
            <a:ext cx="5858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https://simpsons.fandom.com/wiki/Treehouse_of_Horror_XXIX/Gallery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36" y="1602416"/>
            <a:ext cx="5858062" cy="329516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37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Comitês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Máquinas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79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4832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0845" y="1454503"/>
            <a:ext cx="9972676" cy="40379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Combinar Técnicas de abordagens</a:t>
            </a:r>
            <a:r>
              <a:rPr kumimoji="0" lang="pt-BR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diferentes (ou mesma técnica com parametrizações </a:t>
            </a:r>
            <a:r>
              <a:rPr lang="pt-BR" sz="1600" kern="0" dirty="0">
                <a:solidFill>
                  <a:srgbClr val="000000"/>
                </a:solidFill>
              </a:rPr>
              <a:t>diferentes</a:t>
            </a:r>
            <a:r>
              <a:rPr kumimoji="0" lang="pt-BR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), </a:t>
            </a: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pt-BR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 o objetivo de atingir um melhor resultado, do que a aplicação das técnicas isoladas.</a:t>
            </a:r>
          </a:p>
          <a:p>
            <a:pPr marL="285750" marR="0" indent="-28575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1600" kern="0" dirty="0">
                <a:solidFill>
                  <a:srgbClr val="000000"/>
                </a:solidFill>
              </a:rPr>
              <a:t>O objetivo de comitês é melhorar a capacidade de generalização do modelo final. Desta forma, utiliza três ou</a:t>
            </a: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pt-BR" sz="1600" kern="0" dirty="0">
                <a:solidFill>
                  <a:srgbClr val="000000"/>
                </a:solidFill>
              </a:rPr>
              <a:t>Mais estimadores para obter um modelo final. </a:t>
            </a:r>
          </a:p>
          <a:p>
            <a:pPr marL="285750" marR="0" indent="-28575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Recomendável o uso de modelos variados.</a:t>
            </a:r>
          </a:p>
          <a:p>
            <a:pPr marL="285750" marR="0" indent="-28575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1600" kern="0" dirty="0">
                <a:solidFill>
                  <a:srgbClr val="000000"/>
                </a:solidFill>
              </a:rPr>
              <a:t>Sempre composta por no mínimo 3 componentes, para evitar empate.</a:t>
            </a:r>
            <a:endParaRPr kumimoji="0" lang="pt-BR" sz="16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6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pt-BR" sz="16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pt-BR" sz="18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1" algn="just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kumimoji="0" lang="pt-BR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pt-BR" kern="0" dirty="0">
                <a:solidFill>
                  <a:srgbClr val="000000"/>
                </a:solidFill>
              </a:rPr>
              <a:t>	</a:t>
            </a:r>
            <a:endParaRPr kumimoji="0" lang="pt-BR" sz="18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br>
              <a:rPr kumimoji="0" lang="pt-BR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341" y="3484407"/>
            <a:ext cx="3751683" cy="221424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6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Aplicações</a:t>
            </a:r>
            <a:r>
              <a:rPr lang="en-US" sz="2200" dirty="0">
                <a:solidFill>
                  <a:srgbClr val="525F6B"/>
                </a:solidFill>
              </a:rPr>
              <a:t> Reais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3074" name="Picture 2" descr="Fig.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27" y="1424498"/>
            <a:ext cx="7336606" cy="41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46655" y="1094598"/>
            <a:ext cx="2892425" cy="3143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</a:t>
            </a:r>
            <a:r>
              <a:rPr lang="pt-BR" kern="0" dirty="0">
                <a:solidFill>
                  <a:srgbClr val="000000"/>
                </a:solidFill>
              </a:rPr>
              <a:t>: </a:t>
            </a:r>
            <a:r>
              <a:rPr lang="pt-BR" kern="0" dirty="0">
                <a:solidFill>
                  <a:srgbClr val="000000"/>
                </a:solidFill>
                <a:hlinkClick r:id="rId4"/>
              </a:rPr>
              <a:t>https://www.nature.com/articles/s41746-020-00333-z</a:t>
            </a:r>
            <a:endParaRPr lang="pt-BR" kern="0" dirty="0">
              <a:solidFill>
                <a:srgbClr val="000000"/>
              </a:solidFill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039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Comitês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Máquinas</a:t>
            </a:r>
            <a:r>
              <a:rPr lang="en-US" sz="2200" dirty="0">
                <a:solidFill>
                  <a:srgbClr val="525F6B"/>
                </a:solidFill>
              </a:rPr>
              <a:t> - </a:t>
            </a:r>
            <a:r>
              <a:rPr lang="en-US" sz="2200" dirty="0" err="1">
                <a:solidFill>
                  <a:srgbClr val="525F6B"/>
                </a:solidFill>
              </a:rPr>
              <a:t>Regressão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4832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812" y="1248320"/>
            <a:ext cx="5076825" cy="38195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37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Comitês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Máquinas</a:t>
            </a:r>
            <a:r>
              <a:rPr lang="en-US" sz="2200" dirty="0">
                <a:solidFill>
                  <a:srgbClr val="525F6B"/>
                </a:solidFill>
              </a:rPr>
              <a:t> - </a:t>
            </a:r>
            <a:r>
              <a:rPr lang="en-US" sz="2200" dirty="0" err="1">
                <a:solidFill>
                  <a:srgbClr val="525F6B"/>
                </a:solidFill>
              </a:rPr>
              <a:t>Agrupamento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81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4832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1532052"/>
            <a:ext cx="4692650" cy="360133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98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Comitês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Máquinas</a:t>
            </a:r>
            <a:r>
              <a:rPr lang="en-US" sz="2200" dirty="0">
                <a:solidFill>
                  <a:srgbClr val="525F6B"/>
                </a:solidFill>
              </a:rPr>
              <a:t> – </a:t>
            </a:r>
            <a:r>
              <a:rPr lang="en-US" sz="2200" dirty="0" err="1">
                <a:solidFill>
                  <a:srgbClr val="525F6B"/>
                </a:solidFill>
              </a:rPr>
              <a:t>Etapa</a:t>
            </a:r>
            <a:r>
              <a:rPr lang="en-US" sz="2200" dirty="0">
                <a:solidFill>
                  <a:srgbClr val="525F6B"/>
                </a:solidFill>
              </a:rPr>
              <a:t> de </a:t>
            </a:r>
            <a:r>
              <a:rPr lang="en-US" sz="2200" dirty="0" err="1">
                <a:solidFill>
                  <a:srgbClr val="525F6B"/>
                </a:solidFill>
              </a:rPr>
              <a:t>construção</a:t>
            </a:r>
            <a:endParaRPr lang="en-US" sz="2200" dirty="0">
              <a:solidFill>
                <a:srgbClr val="525F6B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4832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425" t="6416" r="3937" b="6275"/>
          <a:stretch/>
        </p:blipFill>
        <p:spPr>
          <a:xfrm>
            <a:off x="403225" y="1318182"/>
            <a:ext cx="5210175" cy="4029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3265" y="1313826"/>
            <a:ext cx="3362325" cy="26955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Separação</a:t>
            </a:r>
            <a:r>
              <a:rPr kumimoji="0" lang="pt-BR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dos Dados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rgbClr val="000000"/>
                </a:solidFill>
              </a:rPr>
              <a:t>Treinamento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rgbClr val="000000"/>
                </a:solidFill>
              </a:rPr>
              <a:t>Teste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rgbClr val="000000"/>
                </a:solidFill>
              </a:rPr>
              <a:t>Seleção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rgbClr val="000000"/>
                </a:solidFill>
              </a:rPr>
              <a:t>Validação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kern="0" dirty="0">
              <a:solidFill>
                <a:srgbClr val="00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613415" y="3206456"/>
            <a:ext cx="45273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1º passo- Você tem seu conjunto de dados, treina os seus estimadores com os dados de treinamento. </a:t>
            </a:r>
          </a:p>
          <a:p>
            <a:r>
              <a:rPr lang="pt-BR" dirty="0"/>
              <a:t>2º passo- Valida os estimadores em uma pequena porção de dados que ele não tenha visto antes para poder ser feita a seleção</a:t>
            </a:r>
          </a:p>
          <a:p>
            <a:r>
              <a:rPr lang="pt-BR" dirty="0"/>
              <a:t>3º passo – combina os três grupos.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653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83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5" name="Imagem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20"/>
          <a:stretch>
            <a:fillRect/>
          </a:stretch>
        </p:blipFill>
        <p:spPr bwMode="auto">
          <a:xfrm>
            <a:off x="1892474" y="1425600"/>
            <a:ext cx="6645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1"/>
          <p:cNvSpPr txBox="1">
            <a:spLocks noChangeArrowheads="1"/>
          </p:cNvSpPr>
          <p:nvPr/>
        </p:nvSpPr>
        <p:spPr bwMode="auto">
          <a:xfrm>
            <a:off x="2046461" y="4786337"/>
            <a:ext cx="10080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pt-BR" sz="1200" b="1" dirty="0" err="1">
                <a:latin typeface="Arial" panose="020B0604020202020204" pitchFamily="34" charset="0"/>
              </a:rPr>
              <a:t>Entradas</a:t>
            </a:r>
            <a:endParaRPr lang="de-DE" altLang="pt-BR" sz="1200" b="1" dirty="0">
              <a:latin typeface="Arial" panose="020B0604020202020204" pitchFamily="34" charset="0"/>
            </a:endParaRPr>
          </a:p>
        </p:txBody>
      </p:sp>
      <p:pic>
        <p:nvPicPr>
          <p:cNvPr id="17" name="Imagem 4_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16" b="5664"/>
          <a:stretch>
            <a:fillRect/>
          </a:stretch>
        </p:blipFill>
        <p:spPr bwMode="auto">
          <a:xfrm>
            <a:off x="1892474" y="3176612"/>
            <a:ext cx="664527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aixaDeTexto 6"/>
          <p:cNvSpPr txBox="1">
            <a:spLocks noChangeArrowheads="1"/>
          </p:cNvSpPr>
          <p:nvPr/>
        </p:nvSpPr>
        <p:spPr bwMode="auto">
          <a:xfrm>
            <a:off x="2046461" y="2741637"/>
            <a:ext cx="10080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pt-BR" sz="1200" b="1" dirty="0" err="1">
                <a:latin typeface="Arial" panose="020B0604020202020204" pitchFamily="34" charset="0"/>
              </a:rPr>
              <a:t>Entradas</a:t>
            </a:r>
            <a:endParaRPr lang="de-DE" altLang="pt-BR" sz="1200" b="1" dirty="0">
              <a:latin typeface="Arial" panose="020B0604020202020204" pitchFamily="34" charset="0"/>
            </a:endParaRPr>
          </a:p>
        </p:txBody>
      </p:sp>
      <p:sp>
        <p:nvSpPr>
          <p:cNvPr id="19" name="CaixaDeTexto 2_"/>
          <p:cNvSpPr txBox="1">
            <a:spLocks noChangeArrowheads="1"/>
          </p:cNvSpPr>
          <p:nvPr/>
        </p:nvSpPr>
        <p:spPr bwMode="auto">
          <a:xfrm>
            <a:off x="5430144" y="2740050"/>
            <a:ext cx="12248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200" b="1" dirty="0">
                <a:latin typeface="Arial" panose="020B0604020202020204" pitchFamily="34" charset="0"/>
              </a:rPr>
              <a:t>Classificação</a:t>
            </a:r>
            <a:endParaRPr lang="de-DE" altLang="pt-BR" sz="1200" b="1" dirty="0">
              <a:latin typeface="Arial" panose="020B0604020202020204" pitchFamily="34" charset="0"/>
            </a:endParaRPr>
          </a:p>
        </p:txBody>
      </p:sp>
      <p:sp>
        <p:nvSpPr>
          <p:cNvPr id="20" name="CaixaDeTexto 10"/>
          <p:cNvSpPr txBox="1">
            <a:spLocks noChangeArrowheads="1"/>
          </p:cNvSpPr>
          <p:nvPr/>
        </p:nvSpPr>
        <p:spPr bwMode="auto">
          <a:xfrm>
            <a:off x="3288607" y="2740050"/>
            <a:ext cx="1662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1200" b="1" dirty="0">
                <a:latin typeface="Arial" panose="020B0604020202020204" pitchFamily="34" charset="0"/>
              </a:rPr>
              <a:t>Extração de </a:t>
            </a:r>
            <a:r>
              <a:rPr lang="pt-BR" altLang="pt-BR" sz="1200" b="1" dirty="0" err="1">
                <a:latin typeface="Arial" panose="020B0604020202020204" pitchFamily="34" charset="0"/>
              </a:rPr>
              <a:t>features</a:t>
            </a:r>
            <a:endParaRPr lang="de-DE" altLang="pt-BR" sz="1200" b="1" dirty="0">
              <a:latin typeface="Arial" panose="020B0604020202020204" pitchFamily="34" charset="0"/>
            </a:endParaRPr>
          </a:p>
        </p:txBody>
      </p:sp>
      <p:sp>
        <p:nvSpPr>
          <p:cNvPr id="21" name="CaixaDeTexto 11"/>
          <p:cNvSpPr txBox="1">
            <a:spLocks noChangeArrowheads="1"/>
          </p:cNvSpPr>
          <p:nvPr/>
        </p:nvSpPr>
        <p:spPr bwMode="auto">
          <a:xfrm>
            <a:off x="7663036" y="4786337"/>
            <a:ext cx="11525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200" b="1" dirty="0">
                <a:latin typeface="Arial" panose="020B0604020202020204" pitchFamily="34" charset="0"/>
              </a:rPr>
              <a:t>Saída</a:t>
            </a:r>
            <a:endParaRPr lang="de-DE" altLang="pt-BR" sz="1200" b="1" dirty="0">
              <a:latin typeface="Arial" panose="020B0604020202020204" pitchFamily="34" charset="0"/>
            </a:endParaRPr>
          </a:p>
        </p:txBody>
      </p:sp>
      <p:sp>
        <p:nvSpPr>
          <p:cNvPr id="22" name="CaixaDeTexto 12"/>
          <p:cNvSpPr txBox="1">
            <a:spLocks noChangeArrowheads="1"/>
          </p:cNvSpPr>
          <p:nvPr/>
        </p:nvSpPr>
        <p:spPr bwMode="auto">
          <a:xfrm>
            <a:off x="3846686" y="4786337"/>
            <a:ext cx="28082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1200" b="1" dirty="0">
                <a:latin typeface="Arial" panose="020B0604020202020204" pitchFamily="34" charset="0"/>
              </a:rPr>
              <a:t>Extração de </a:t>
            </a:r>
            <a:r>
              <a:rPr lang="pt-BR" altLang="pt-BR" sz="1200" b="1" dirty="0" err="1">
                <a:latin typeface="Arial" panose="020B0604020202020204" pitchFamily="34" charset="0"/>
              </a:rPr>
              <a:t>features</a:t>
            </a:r>
            <a:r>
              <a:rPr lang="pt-BR" altLang="pt-BR" sz="1200" b="1" dirty="0">
                <a:latin typeface="Arial" panose="020B0604020202020204" pitchFamily="34" charset="0"/>
              </a:rPr>
              <a:t>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1200" b="1" dirty="0">
                <a:latin typeface="Arial" panose="020B0604020202020204" pitchFamily="34" charset="0"/>
              </a:rPr>
              <a:t>+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1200" b="1" dirty="0">
                <a:latin typeface="Arial" panose="020B0604020202020204" pitchFamily="34" charset="0"/>
              </a:rPr>
              <a:t>Classificação</a:t>
            </a:r>
            <a:endParaRPr lang="de-DE" altLang="pt-BR" sz="1200" b="1" dirty="0">
              <a:latin typeface="Arial" panose="020B0604020202020204" pitchFamily="34" charset="0"/>
            </a:endParaRPr>
          </a:p>
        </p:txBody>
      </p:sp>
      <p:sp>
        <p:nvSpPr>
          <p:cNvPr id="23" name="CaixaDeTexto 13"/>
          <p:cNvSpPr txBox="1">
            <a:spLocks noChangeArrowheads="1"/>
          </p:cNvSpPr>
          <p:nvPr/>
        </p:nvSpPr>
        <p:spPr bwMode="auto">
          <a:xfrm>
            <a:off x="7613824" y="2741637"/>
            <a:ext cx="11509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200" b="1" dirty="0">
                <a:latin typeface="Arial" panose="020B0604020202020204" pitchFamily="34" charset="0"/>
              </a:rPr>
              <a:t>Saída</a:t>
            </a:r>
            <a:endParaRPr lang="de-DE" altLang="pt-BR" sz="1200" b="1" dirty="0">
              <a:latin typeface="Arial" panose="020B0604020202020204" pitchFamily="34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75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84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5" name="Imagem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20"/>
          <a:stretch>
            <a:fillRect/>
          </a:stretch>
        </p:blipFill>
        <p:spPr bwMode="auto">
          <a:xfrm>
            <a:off x="1892474" y="1425600"/>
            <a:ext cx="6645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aixaDeTexto 6"/>
          <p:cNvSpPr txBox="1">
            <a:spLocks noChangeArrowheads="1"/>
          </p:cNvSpPr>
          <p:nvPr/>
        </p:nvSpPr>
        <p:spPr bwMode="auto">
          <a:xfrm>
            <a:off x="2046461" y="2741637"/>
            <a:ext cx="10080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pt-BR" sz="1200" b="1" dirty="0" err="1">
                <a:latin typeface="Arial" panose="020B0604020202020204" pitchFamily="34" charset="0"/>
              </a:rPr>
              <a:t>Entradas</a:t>
            </a:r>
            <a:endParaRPr lang="de-DE" altLang="pt-BR" sz="1200" b="1" dirty="0">
              <a:latin typeface="Arial" panose="020B0604020202020204" pitchFamily="34" charset="0"/>
            </a:endParaRPr>
          </a:p>
        </p:txBody>
      </p:sp>
      <p:sp>
        <p:nvSpPr>
          <p:cNvPr id="19" name="CaixaDeTexto 2_"/>
          <p:cNvSpPr txBox="1">
            <a:spLocks noChangeArrowheads="1"/>
          </p:cNvSpPr>
          <p:nvPr/>
        </p:nvSpPr>
        <p:spPr bwMode="auto">
          <a:xfrm>
            <a:off x="5430144" y="2740050"/>
            <a:ext cx="12248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200" b="1" dirty="0">
                <a:latin typeface="Arial" panose="020B0604020202020204" pitchFamily="34" charset="0"/>
              </a:rPr>
              <a:t>Classificação</a:t>
            </a:r>
            <a:endParaRPr lang="de-DE" altLang="pt-BR" sz="1200" b="1" dirty="0">
              <a:latin typeface="Arial" panose="020B0604020202020204" pitchFamily="34" charset="0"/>
            </a:endParaRPr>
          </a:p>
        </p:txBody>
      </p:sp>
      <p:sp>
        <p:nvSpPr>
          <p:cNvPr id="20" name="CaixaDeTexto 10"/>
          <p:cNvSpPr txBox="1">
            <a:spLocks noChangeArrowheads="1"/>
          </p:cNvSpPr>
          <p:nvPr/>
        </p:nvSpPr>
        <p:spPr bwMode="auto">
          <a:xfrm>
            <a:off x="3288607" y="2740050"/>
            <a:ext cx="1662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1200" b="1" dirty="0">
                <a:latin typeface="Arial" panose="020B0604020202020204" pitchFamily="34" charset="0"/>
              </a:rPr>
              <a:t>Extração de </a:t>
            </a:r>
            <a:r>
              <a:rPr lang="pt-BR" altLang="pt-BR" sz="1200" b="1" dirty="0" err="1">
                <a:latin typeface="Arial" panose="020B0604020202020204" pitchFamily="34" charset="0"/>
              </a:rPr>
              <a:t>features</a:t>
            </a:r>
            <a:endParaRPr lang="de-DE" altLang="pt-BR" sz="1200" b="1" dirty="0">
              <a:latin typeface="Arial" panose="020B0604020202020204" pitchFamily="34" charset="0"/>
            </a:endParaRPr>
          </a:p>
        </p:txBody>
      </p:sp>
      <p:sp>
        <p:nvSpPr>
          <p:cNvPr id="23" name="CaixaDeTexto 13"/>
          <p:cNvSpPr txBox="1">
            <a:spLocks noChangeArrowheads="1"/>
          </p:cNvSpPr>
          <p:nvPr/>
        </p:nvSpPr>
        <p:spPr bwMode="auto">
          <a:xfrm>
            <a:off x="7613824" y="2741637"/>
            <a:ext cx="11509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200" b="1" dirty="0">
                <a:latin typeface="Arial" panose="020B0604020202020204" pitchFamily="34" charset="0"/>
              </a:rPr>
              <a:t>Saída</a:t>
            </a:r>
            <a:endParaRPr lang="de-DE" altLang="pt-BR" sz="1200" b="1" dirty="0">
              <a:latin typeface="Arial" panose="020B0604020202020204" pitchFamily="34" charset="0"/>
            </a:endParaRPr>
          </a:p>
        </p:txBody>
      </p:sp>
      <p:sp>
        <p:nvSpPr>
          <p:cNvPr id="24" name="Espaço Reservado para Conteúdo 4"/>
          <p:cNvSpPr txBox="1">
            <a:spLocks/>
          </p:cNvSpPr>
          <p:nvPr/>
        </p:nvSpPr>
        <p:spPr>
          <a:xfrm>
            <a:off x="149499" y="3449443"/>
            <a:ext cx="9455417" cy="2032963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Em </a:t>
            </a:r>
            <a:r>
              <a:rPr lang="pt-BR" dirty="0" err="1"/>
              <a:t>Machine</a:t>
            </a:r>
            <a:r>
              <a:rPr lang="pt-BR" dirty="0"/>
              <a:t> Learning, a execução ainda é feita muito manualmente. 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O desenvolvedor ainda terá que separar os dados, limpar esses dados, remover </a:t>
            </a:r>
            <a:r>
              <a:rPr lang="pt-BR" dirty="0" err="1"/>
              <a:t>outliers</a:t>
            </a:r>
            <a:r>
              <a:rPr lang="pt-BR" dirty="0"/>
              <a:t>, aplicar redução de dimensionalidade.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Depois é feita a classificação. </a:t>
            </a:r>
          </a:p>
          <a:p>
            <a:pPr lvl="1"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287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85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24" name="Espaço Reservado para Conteúdo 4"/>
          <p:cNvSpPr txBox="1">
            <a:spLocks/>
          </p:cNvSpPr>
          <p:nvPr/>
        </p:nvSpPr>
        <p:spPr>
          <a:xfrm>
            <a:off x="403225" y="1425600"/>
            <a:ext cx="9455417" cy="2032963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Em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, o próprio algoritmo separa os dados, limpa os dados, remove os </a:t>
            </a:r>
            <a:r>
              <a:rPr lang="pt-BR" dirty="0" err="1"/>
              <a:t>outliers</a:t>
            </a:r>
            <a:r>
              <a:rPr lang="pt-BR" dirty="0"/>
              <a:t>, faz a redução de dimensionalidade. Faz a extração das características para classificá-lo. 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Exemplo: Rede neural </a:t>
            </a:r>
            <a:r>
              <a:rPr lang="pt-BR" dirty="0" err="1"/>
              <a:t>convolucional</a:t>
            </a:r>
            <a:r>
              <a:rPr lang="pt-BR" dirty="0"/>
              <a:t> – as imagens são filtradas antes de treinar sua rede neural. Depois os recursos dentro da imagem vem à tona, podendo classificá-los. </a:t>
            </a:r>
          </a:p>
          <a:p>
            <a:pPr lvl="1"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918" y="3261814"/>
            <a:ext cx="4895554" cy="192180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05" y="3113170"/>
            <a:ext cx="4242528" cy="221909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95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86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0845" y="1195458"/>
            <a:ext cx="9753599" cy="37371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Machine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Learning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vs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Deep</a:t>
            </a:r>
            <a:r>
              <a:rPr kumimoji="0" lang="pt-BR" sz="2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Learning</a:t>
            </a:r>
          </a:p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BR" sz="2400" kern="0" dirty="0">
              <a:solidFill>
                <a:srgbClr val="000000"/>
              </a:solidFill>
            </a:endParaRPr>
          </a:p>
          <a:p>
            <a:pPr marL="342900" marR="0" indent="-34290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Intervenção Humana (</a:t>
            </a:r>
            <a:r>
              <a:rPr lang="pt-BR" kern="0" dirty="0" err="1">
                <a:solidFill>
                  <a:srgbClr val="000000"/>
                </a:solidFill>
              </a:rPr>
              <a:t>E</a:t>
            </a:r>
            <a:r>
              <a:rPr kumimoji="0" lang="pt-BR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 : </a:t>
            </a:r>
            <a:r>
              <a:rPr kumimoji="0" lang="pt-BR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Feature</a:t>
            </a:r>
            <a:r>
              <a:rPr kumimoji="0" lang="pt-BR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Engineering</a:t>
            </a:r>
            <a:r>
              <a:rPr kumimoji="0" lang="pt-BR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  <a:p>
            <a:pPr marL="342900" marR="0" indent="-34290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kern="0" dirty="0">
                <a:solidFill>
                  <a:srgbClr val="000000"/>
                </a:solidFill>
              </a:rPr>
              <a:t>Hardware (</a:t>
            </a:r>
            <a:r>
              <a:rPr lang="pt-BR" kern="0" dirty="0" err="1">
                <a:solidFill>
                  <a:srgbClr val="000000"/>
                </a:solidFill>
              </a:rPr>
              <a:t>Deep</a:t>
            </a:r>
            <a:r>
              <a:rPr lang="pt-BR" kern="0" dirty="0">
                <a:solidFill>
                  <a:srgbClr val="000000"/>
                </a:solidFill>
              </a:rPr>
              <a:t> </a:t>
            </a:r>
            <a:r>
              <a:rPr lang="pt-BR" kern="0" dirty="0" err="1">
                <a:solidFill>
                  <a:srgbClr val="000000"/>
                </a:solidFill>
              </a:rPr>
              <a:t>learning</a:t>
            </a:r>
            <a:r>
              <a:rPr lang="pt-BR" kern="0" dirty="0">
                <a:solidFill>
                  <a:srgbClr val="000000"/>
                </a:solidFill>
              </a:rPr>
              <a:t> precisa ser mais poderoso</a:t>
            </a:r>
          </a:p>
          <a:p>
            <a:pPr marR="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pt-BR" kern="0" dirty="0">
                <a:solidFill>
                  <a:srgbClr val="000000"/>
                </a:solidFill>
              </a:rPr>
              <a:t>que o do </a:t>
            </a:r>
            <a:r>
              <a:rPr lang="pt-BR" kern="0" dirty="0" err="1">
                <a:solidFill>
                  <a:srgbClr val="000000"/>
                </a:solidFill>
              </a:rPr>
              <a:t>Machine</a:t>
            </a:r>
            <a:r>
              <a:rPr lang="pt-BR" kern="0" dirty="0">
                <a:solidFill>
                  <a:srgbClr val="000000"/>
                </a:solidFill>
              </a:rPr>
              <a:t> </a:t>
            </a:r>
            <a:r>
              <a:rPr lang="pt-BR" kern="0" dirty="0" err="1">
                <a:solidFill>
                  <a:srgbClr val="000000"/>
                </a:solidFill>
              </a:rPr>
              <a:t>learning</a:t>
            </a:r>
            <a:r>
              <a:rPr lang="pt-BR" kern="0" dirty="0">
                <a:solidFill>
                  <a:srgbClr val="000000"/>
                </a:solidFill>
              </a:rPr>
              <a:t>, por conta da complexidade</a:t>
            </a:r>
          </a:p>
          <a:p>
            <a:pPr marR="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pt-BR" kern="0" dirty="0">
                <a:solidFill>
                  <a:srgbClr val="000000"/>
                </a:solidFill>
              </a:rPr>
              <a:t>dos algoritmos).</a:t>
            </a:r>
          </a:p>
          <a:p>
            <a:pPr marL="342900" marR="0" indent="-34290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Tempo de Processamento(</a:t>
            </a:r>
            <a:r>
              <a:rPr kumimoji="0" lang="pt-BR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Deep</a:t>
            </a:r>
            <a:r>
              <a:rPr kumimoji="0" lang="pt-BR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learning</a:t>
            </a:r>
            <a:r>
              <a:rPr kumimoji="0" lang="pt-BR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leva mais</a:t>
            </a:r>
          </a:p>
          <a:p>
            <a:pPr marR="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pt-BR" kern="0" dirty="0">
                <a:solidFill>
                  <a:srgbClr val="000000"/>
                </a:solidFill>
              </a:rPr>
              <a:t>tempo.</a:t>
            </a:r>
            <a:r>
              <a:rPr kumimoji="0" lang="pt-BR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  <a:p>
            <a:pPr marL="342900" marR="0" indent="-34290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kern="0" dirty="0">
                <a:solidFill>
                  <a:srgbClr val="000000"/>
                </a:solidFill>
              </a:rPr>
              <a:t>Abordagem</a:t>
            </a:r>
          </a:p>
          <a:p>
            <a:pPr marL="342900" marR="0" indent="-34290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Aplicações</a:t>
            </a:r>
          </a:p>
          <a:p>
            <a:pPr marL="342900" marR="0" indent="-3429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BR" sz="2400" kern="0" dirty="0">
              <a:solidFill>
                <a:srgbClr val="000000"/>
              </a:solidFill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03" y="1751584"/>
            <a:ext cx="4095750" cy="2619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37428" y="4632320"/>
            <a:ext cx="640861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Machine</a:t>
            </a:r>
            <a:r>
              <a:rPr kumimoji="0" lang="pt-BR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Learning</a:t>
            </a:r>
            <a:r>
              <a:rPr kumimoji="0" lang="pt-BR" sz="1400" b="0" i="1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previsão de valores, identificação de spam em e-mails, </a:t>
            </a:r>
          </a:p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sistemas de recomendação para plataformas de streaming, etc...</a:t>
            </a:r>
          </a:p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400" i="1" kern="0" baseline="0" dirty="0" err="1">
                <a:solidFill>
                  <a:srgbClr val="000000"/>
                </a:solidFill>
              </a:rPr>
              <a:t>Deep</a:t>
            </a:r>
            <a:r>
              <a:rPr lang="pt-BR" sz="1400" i="1" kern="0" dirty="0">
                <a:solidFill>
                  <a:srgbClr val="000000"/>
                </a:solidFill>
              </a:rPr>
              <a:t> Learning </a:t>
            </a:r>
            <a:r>
              <a:rPr lang="pt-BR" sz="1400" kern="0" dirty="0">
                <a:solidFill>
                  <a:srgbClr val="000000"/>
                </a:solidFill>
              </a:rPr>
              <a:t>:  Detecção de Objetos, Carros autônomos, Segmentação de objetos, </a:t>
            </a:r>
          </a:p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400" kern="0" dirty="0">
                <a:solidFill>
                  <a:srgbClr val="000000"/>
                </a:solidFill>
              </a:rPr>
              <a:t>Reconhecimento Facial, etc...</a:t>
            </a:r>
          </a:p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34" y="2340000"/>
            <a:ext cx="8985582" cy="1594643"/>
          </a:xfrm>
          <a:prstGeom prst="rect">
            <a:avLst/>
          </a:prstGeom>
        </p:spPr>
      </p:pic>
      <p:sp>
        <p:nvSpPr>
          <p:cNvPr id="15" name="Left Brace 14"/>
          <p:cNvSpPr/>
          <p:nvPr/>
        </p:nvSpPr>
        <p:spPr>
          <a:xfrm rot="5400000">
            <a:off x="5208272" y="-846233"/>
            <a:ext cx="436244" cy="5854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Left Brace 15"/>
          <p:cNvSpPr/>
          <p:nvPr/>
        </p:nvSpPr>
        <p:spPr>
          <a:xfrm rot="5400000">
            <a:off x="8822773" y="1526681"/>
            <a:ext cx="436244" cy="11082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4467224" y="1425600"/>
            <a:ext cx="233362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0000"/>
                </a:solidFill>
              </a:rPr>
              <a:t>Não supervisionada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17010" y="1425600"/>
            <a:ext cx="168075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Supervisionada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90675" y="4314825"/>
            <a:ext cx="133350" cy="190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9836" y="3934643"/>
            <a:ext cx="1575435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dirty="0"/>
              <a:t>As camadas de extração de características são treinadas de modo não-supervisionado 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pt-BR" dirty="0"/>
              <a:t>	de modo a descobrir características gerais do espaço de entrada</a:t>
            </a: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dirty="0"/>
              <a:t>As características finais alimentam uma camada supervisionada </a:t>
            </a: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dirty="0"/>
              <a:t>A rede inteira é então ajustada de modo supervisionado</a:t>
            </a: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Segmentação-</a:t>
            </a:r>
            <a:r>
              <a:rPr kumimoji="0" lang="pt-BR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mapear cada pixel do objeto detectado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4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 – </a:t>
            </a:r>
            <a:r>
              <a:rPr lang="en-US" sz="2200" dirty="0" err="1">
                <a:solidFill>
                  <a:srgbClr val="525F6B"/>
                </a:solidFill>
              </a:rPr>
              <a:t>Exemplos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88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909" y="1086768"/>
            <a:ext cx="7182631" cy="44929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395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 – </a:t>
            </a:r>
            <a:r>
              <a:rPr lang="en-US" sz="2200" dirty="0" err="1">
                <a:solidFill>
                  <a:srgbClr val="525F6B"/>
                </a:solidFill>
              </a:rPr>
              <a:t>Exemplos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2050" name="Picture 2" descr="Learning to Segment - Facebook 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2" y="2279468"/>
            <a:ext cx="10661645" cy="220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3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Aplicações</a:t>
            </a:r>
            <a:r>
              <a:rPr lang="en-US" sz="2200" dirty="0">
                <a:solidFill>
                  <a:srgbClr val="525F6B"/>
                </a:solidFill>
              </a:rPr>
              <a:t> Reais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Artificial Intelligence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8782"/>
          <a:stretch/>
        </p:blipFill>
        <p:spPr>
          <a:xfrm>
            <a:off x="259080" y="1149098"/>
            <a:ext cx="5321329" cy="333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10" y="1539257"/>
            <a:ext cx="4892060" cy="29452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111" y="4594104"/>
            <a:ext cx="4896313" cy="645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" y="4594104"/>
            <a:ext cx="5063418" cy="7601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16453" y="5463778"/>
            <a:ext cx="2012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https://aiindex.org/</a:t>
            </a:r>
          </a:p>
        </p:txBody>
      </p:sp>
      <p:sp>
        <p:nvSpPr>
          <p:cNvPr id="11" name="Oval 10"/>
          <p:cNvSpPr/>
          <p:nvPr/>
        </p:nvSpPr>
        <p:spPr>
          <a:xfrm>
            <a:off x="9310068" y="2733655"/>
            <a:ext cx="1349355" cy="36414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310069" y="1954385"/>
            <a:ext cx="1349355" cy="36414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310067" y="1946884"/>
            <a:ext cx="1349355" cy="36414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9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 – </a:t>
            </a:r>
            <a:r>
              <a:rPr lang="en-US" sz="2200" dirty="0" err="1">
                <a:solidFill>
                  <a:srgbClr val="525F6B"/>
                </a:solidFill>
              </a:rPr>
              <a:t>Exemplos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90</a:t>
            </a:fld>
            <a:endParaRPr lang="de-DE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grpSp>
        <p:nvGrpSpPr>
          <p:cNvPr id="35" name="Agrupar 13"/>
          <p:cNvGrpSpPr>
            <a:grpSpLocks/>
          </p:cNvGrpSpPr>
          <p:nvPr/>
        </p:nvGrpSpPr>
        <p:grpSpPr bwMode="auto">
          <a:xfrm>
            <a:off x="5091187" y="813470"/>
            <a:ext cx="5313791" cy="3313112"/>
            <a:chOff x="1" y="2780963"/>
            <a:chExt cx="5313041" cy="3312333"/>
          </a:xfrm>
        </p:grpSpPr>
        <p:sp>
          <p:nvSpPr>
            <p:cNvPr id="36" name="CaixaDeTexto 3"/>
            <p:cNvSpPr txBox="1"/>
            <p:nvPr>
              <p:custDataLst>
                <p:tags r:id="rId3"/>
              </p:custDataLst>
            </p:nvPr>
          </p:nvSpPr>
          <p:spPr>
            <a:xfrm>
              <a:off x="1315853" y="2780963"/>
              <a:ext cx="3311058" cy="566604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0" tIns="0" rIns="0" bIns="0"/>
            <a:lstStyle/>
            <a:p>
              <a:pPr eaLnBrk="1" fontAlgn="auto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0811C"/>
                  </a:solidFill>
                </a:rPr>
                <a:t>Weed</a:t>
              </a:r>
            </a:p>
          </p:txBody>
        </p:sp>
        <p:grpSp>
          <p:nvGrpSpPr>
            <p:cNvPr id="37" name="Agrupar 12"/>
            <p:cNvGrpSpPr>
              <a:grpSpLocks/>
            </p:cNvGrpSpPr>
            <p:nvPr/>
          </p:nvGrpSpPr>
          <p:grpSpPr bwMode="auto">
            <a:xfrm>
              <a:off x="1" y="3140968"/>
              <a:ext cx="5313041" cy="2952328"/>
              <a:chOff x="1" y="3140968"/>
              <a:chExt cx="5313041" cy="2952328"/>
            </a:xfrm>
          </p:grpSpPr>
          <p:pic>
            <p:nvPicPr>
              <p:cNvPr id="38" name="Imagem 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3140968"/>
                <a:ext cx="5313040" cy="2874133"/>
              </a:xfrm>
              <a:prstGeom prst="rect">
                <a:avLst/>
              </a:prstGeom>
              <a:noFill/>
              <a:ln w="28575">
                <a:solidFill>
                  <a:srgbClr val="F29E1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Elipse 4"/>
              <p:cNvSpPr/>
              <p:nvPr/>
            </p:nvSpPr>
            <p:spPr>
              <a:xfrm>
                <a:off x="4304694" y="5202918"/>
                <a:ext cx="647609" cy="674528"/>
              </a:xfrm>
              <a:prstGeom prst="ellipse">
                <a:avLst/>
              </a:prstGeom>
              <a:noFill/>
              <a:ln w="28575">
                <a:solidFill>
                  <a:srgbClr val="F29E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" name="Elipse 5"/>
              <p:cNvSpPr/>
              <p:nvPr/>
            </p:nvSpPr>
            <p:spPr>
              <a:xfrm>
                <a:off x="4665433" y="4558690"/>
                <a:ext cx="647609" cy="674528"/>
              </a:xfrm>
              <a:prstGeom prst="ellipse">
                <a:avLst/>
              </a:prstGeom>
              <a:noFill/>
              <a:ln w="28575">
                <a:solidFill>
                  <a:srgbClr val="F29E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" name="Elipse 6"/>
              <p:cNvSpPr/>
              <p:nvPr/>
            </p:nvSpPr>
            <p:spPr>
              <a:xfrm>
                <a:off x="4017397" y="4141130"/>
                <a:ext cx="647609" cy="674529"/>
              </a:xfrm>
              <a:prstGeom prst="ellipse">
                <a:avLst/>
              </a:prstGeom>
              <a:noFill/>
              <a:ln w="28575">
                <a:solidFill>
                  <a:srgbClr val="F29E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" name="Elipse 7"/>
              <p:cNvSpPr/>
              <p:nvPr/>
            </p:nvSpPr>
            <p:spPr>
              <a:xfrm>
                <a:off x="415867" y="3357089"/>
                <a:ext cx="649196" cy="674529"/>
              </a:xfrm>
              <a:prstGeom prst="ellipse">
                <a:avLst/>
              </a:prstGeom>
              <a:noFill/>
              <a:ln w="28575">
                <a:solidFill>
                  <a:srgbClr val="F29E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" name="Elipse 9"/>
              <p:cNvSpPr/>
              <p:nvPr/>
            </p:nvSpPr>
            <p:spPr>
              <a:xfrm>
                <a:off x="3152331" y="5418768"/>
                <a:ext cx="649196" cy="674528"/>
              </a:xfrm>
              <a:prstGeom prst="ellipse">
                <a:avLst/>
              </a:prstGeom>
              <a:noFill/>
              <a:ln w="28575">
                <a:solidFill>
                  <a:srgbClr val="F29E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44" name="Agrupar 11"/>
          <p:cNvGrpSpPr>
            <a:grpSpLocks/>
          </p:cNvGrpSpPr>
          <p:nvPr/>
        </p:nvGrpSpPr>
        <p:grpSpPr bwMode="auto">
          <a:xfrm>
            <a:off x="5090827" y="3026845"/>
            <a:ext cx="3599011" cy="2668163"/>
            <a:chOff x="4592960" y="764704"/>
            <a:chExt cx="5313040" cy="3173654"/>
          </a:xfrm>
        </p:grpSpPr>
        <p:pic>
          <p:nvPicPr>
            <p:cNvPr id="45" name="Imagem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960" y="764704"/>
              <a:ext cx="5313040" cy="287899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sp>
          <p:nvSpPr>
            <p:cNvPr id="46" name="CaixaDeTexto 8"/>
            <p:cNvSpPr txBox="1"/>
            <p:nvPr>
              <p:custDataLst>
                <p:tags r:id="rId2"/>
              </p:custDataLst>
            </p:nvPr>
          </p:nvSpPr>
          <p:spPr>
            <a:xfrm>
              <a:off x="7093119" y="3671034"/>
              <a:ext cx="2396980" cy="2673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eaLnBrk="1" fontAlgn="auto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0811C"/>
                  </a:solidFill>
                </a:rPr>
                <a:t>Harvest</a:t>
              </a:r>
            </a:p>
          </p:txBody>
        </p:sp>
      </p:grpSp>
      <p:sp>
        <p:nvSpPr>
          <p:cNvPr id="51" name="Rectangle 50"/>
          <p:cNvSpPr/>
          <p:nvPr/>
        </p:nvSpPr>
        <p:spPr>
          <a:xfrm>
            <a:off x="1256844" y="3664072"/>
            <a:ext cx="346338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https://pt.wikipedia.org/wiki/Ficheiro:Placa_de_ve%C3%ADculo_Brasil_1990_Mato_Grosso_do_Sul-Campo_Grande_HQW-5678_atr%C3%A1s.png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80" y="2997286"/>
            <a:ext cx="2045027" cy="662392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2151844" y="2344825"/>
            <a:ext cx="1812354" cy="463445"/>
            <a:chOff x="2190083" y="4459905"/>
            <a:chExt cx="1812354" cy="463445"/>
          </a:xfrm>
        </p:grpSpPr>
        <p:sp>
          <p:nvSpPr>
            <p:cNvPr id="55" name="Rectangle 54"/>
            <p:cNvSpPr/>
            <p:nvPr/>
          </p:nvSpPr>
          <p:spPr>
            <a:xfrm>
              <a:off x="2456814" y="4459907"/>
              <a:ext cx="211967" cy="46344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kern="0" dirty="0">
                  <a:solidFill>
                    <a:srgbClr val="000000"/>
                  </a:solidFill>
                  <a:latin typeface="Bosch Office Sans"/>
                </a:rPr>
                <a:t>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723545" y="4459906"/>
              <a:ext cx="211967" cy="46344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kern="0" dirty="0">
                  <a:solidFill>
                    <a:srgbClr val="000000"/>
                  </a:solidFill>
                  <a:latin typeface="Bosch Office Sans"/>
                </a:rPr>
                <a:t>W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990276" y="4459905"/>
              <a:ext cx="211967" cy="46344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kern="0" dirty="0">
                  <a:solidFill>
                    <a:srgbClr val="000000"/>
                  </a:solidFill>
                  <a:latin typeface="Bosch Office Sans"/>
                </a:rPr>
                <a:t>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257007" y="4459905"/>
              <a:ext cx="211967" cy="46344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kern="0" dirty="0">
                  <a:solidFill>
                    <a:srgbClr val="000000"/>
                  </a:solidFill>
                  <a:latin typeface="Bosch Office Sans"/>
                </a:rPr>
                <a:t>6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523738" y="4459905"/>
              <a:ext cx="211967" cy="46344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kern="0" dirty="0">
                  <a:solidFill>
                    <a:srgbClr val="000000"/>
                  </a:solidFill>
                  <a:latin typeface="Bosch Office Sans"/>
                </a:rPr>
                <a:t>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790470" y="4459905"/>
              <a:ext cx="211967" cy="46344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kern="0" dirty="0">
                  <a:solidFill>
                    <a:srgbClr val="000000"/>
                  </a:solidFill>
                  <a:latin typeface="Bosch Office Sans"/>
                </a:rPr>
                <a:t>8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190083" y="4459905"/>
              <a:ext cx="211967" cy="46344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H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2151844" y="3188940"/>
            <a:ext cx="323803" cy="4246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483039" y="3188941"/>
            <a:ext cx="271228" cy="4707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61659" y="3188940"/>
            <a:ext cx="249018" cy="4246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126144" y="3188941"/>
            <a:ext cx="219561" cy="4246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360690" y="3165900"/>
            <a:ext cx="207394" cy="44769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95668" y="3188940"/>
            <a:ext cx="262546" cy="4246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852078" y="3188940"/>
            <a:ext cx="262546" cy="4246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44333" y="2173957"/>
            <a:ext cx="3475894" cy="206280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30294" y="23928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OCR</a:t>
            </a:r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803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 – </a:t>
            </a:r>
            <a:r>
              <a:rPr lang="en-US" sz="2200" dirty="0" err="1">
                <a:solidFill>
                  <a:srgbClr val="525F6B"/>
                </a:solidFill>
              </a:rPr>
              <a:t>Aplicações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05" y="1374163"/>
            <a:ext cx="9391650" cy="3581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9080" y="4965113"/>
            <a:ext cx="104597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Samira </a:t>
            </a:r>
            <a:r>
              <a:rPr lang="en-US" sz="1100" dirty="0" err="1"/>
              <a:t>Pouyanfar</a:t>
            </a:r>
            <a:r>
              <a:rPr lang="en-US" sz="1100" dirty="0"/>
              <a:t>, </a:t>
            </a:r>
            <a:r>
              <a:rPr lang="en-US" sz="1100" dirty="0" err="1"/>
              <a:t>Saad</a:t>
            </a:r>
            <a:r>
              <a:rPr lang="en-US" sz="1100" dirty="0"/>
              <a:t> </a:t>
            </a:r>
            <a:r>
              <a:rPr lang="en-US" sz="1100" dirty="0" err="1"/>
              <a:t>Sadiq</a:t>
            </a:r>
            <a:r>
              <a:rPr lang="en-US" sz="1100" dirty="0"/>
              <a:t>, Yilin Yan, </a:t>
            </a:r>
            <a:r>
              <a:rPr lang="en-US" sz="1100" dirty="0" err="1"/>
              <a:t>Haiman</a:t>
            </a:r>
            <a:r>
              <a:rPr lang="en-US" sz="1100" dirty="0"/>
              <a:t> Tian, </a:t>
            </a:r>
            <a:r>
              <a:rPr lang="en-US" sz="1100" dirty="0" err="1"/>
              <a:t>Yudong</a:t>
            </a:r>
            <a:r>
              <a:rPr lang="en-US" sz="1100" dirty="0"/>
              <a:t> Tao, Maria E. </a:t>
            </a:r>
            <a:r>
              <a:rPr lang="en-US" sz="1100" dirty="0" err="1"/>
              <a:t>Presa</a:t>
            </a:r>
            <a:r>
              <a:rPr lang="en-US" sz="1100" dirty="0"/>
              <a:t> Reyes, Mei-Ling </a:t>
            </a:r>
            <a:r>
              <a:rPr lang="en-US" sz="1100" dirty="0" err="1"/>
              <a:t>Shyu</a:t>
            </a:r>
            <a:r>
              <a:rPr lang="en-US" sz="1100" dirty="0"/>
              <a:t>, Shu-</a:t>
            </a:r>
            <a:r>
              <a:rPr lang="en-US" sz="1100" dirty="0" err="1"/>
              <a:t>Ching</a:t>
            </a:r>
            <a:r>
              <a:rPr lang="en-US" sz="1100" dirty="0"/>
              <a:t> Chen, S. </a:t>
            </a:r>
            <a:r>
              <a:rPr lang="en-US" sz="1100" dirty="0" err="1"/>
              <a:t>Sitharama</a:t>
            </a:r>
            <a:r>
              <a:rPr lang="en-US" sz="1100" dirty="0"/>
              <a:t> </a:t>
            </a:r>
            <a:r>
              <a:rPr lang="en-US" sz="1100" dirty="0" err="1"/>
              <a:t>Iyengar</a:t>
            </a:r>
            <a:r>
              <a:rPr lang="en-US" sz="1100" dirty="0"/>
              <a:t>, A Survey on Deep Learning: Algorithms, Techniques, and Applications, Published in ACM </a:t>
            </a:r>
            <a:r>
              <a:rPr lang="en-US" sz="1100" dirty="0" err="1"/>
              <a:t>Comput</a:t>
            </a:r>
            <a:r>
              <a:rPr lang="en-US" sz="1100" dirty="0"/>
              <a:t>. </a:t>
            </a:r>
            <a:r>
              <a:rPr lang="en-US" sz="1100" dirty="0" err="1"/>
              <a:t>Surv</a:t>
            </a:r>
            <a:r>
              <a:rPr lang="en-US" sz="1100" dirty="0"/>
              <a:t>. 2018, DOI:10.1145/3234150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545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 – </a:t>
            </a:r>
            <a:r>
              <a:rPr lang="en-US" sz="2200" dirty="0" err="1">
                <a:solidFill>
                  <a:srgbClr val="525F6B"/>
                </a:solidFill>
              </a:rPr>
              <a:t>Limitações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92</a:t>
            </a:fld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420368" y="1425600"/>
            <a:ext cx="6247131" cy="3150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2000" kern="0" noProof="0" dirty="0">
                <a:solidFill>
                  <a:srgbClr val="000000"/>
                </a:solidFill>
              </a:rPr>
              <a:t>Grande volume de dados</a:t>
            </a:r>
          </a:p>
        </p:txBody>
      </p:sp>
      <p:sp>
        <p:nvSpPr>
          <p:cNvPr id="8" name="Rectangle 7"/>
          <p:cNvSpPr/>
          <p:nvPr/>
        </p:nvSpPr>
        <p:spPr>
          <a:xfrm>
            <a:off x="259080" y="4965113"/>
            <a:ext cx="104597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Pete Warden’s Blog, </a:t>
            </a:r>
            <a:r>
              <a:rPr lang="en-US" sz="1100" b="1" dirty="0"/>
              <a:t>How Many Images Do You Need to Train A Neural Network?</a:t>
            </a:r>
            <a:r>
              <a:rPr lang="en-US" sz="1100" dirty="0"/>
              <a:t>, </a:t>
            </a:r>
            <a:r>
              <a:rPr lang="en-US" sz="1100" u="sng" dirty="0">
                <a:hlinkClick r:id="rId2"/>
              </a:rPr>
              <a:t>https://petewarden.com/2017/12/14/how-many-images-do-you-need-to-train-a-neural-network/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259080" y="2206392"/>
            <a:ext cx="54832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>
                <a:solidFill>
                  <a:srgbClr val="292929"/>
                </a:solidFill>
                <a:latin typeface="charter"/>
              </a:rPr>
              <a:t>Visão computacional: Para classificação de imagens usando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deep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learning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, 1000 imagens devem ser usadas por classe, onde esse número pode diminuir significativamente se usar os modelos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pré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-treinados.</a:t>
            </a:r>
            <a:endParaRPr lang="pt-BR" dirty="0"/>
          </a:p>
        </p:txBody>
      </p:sp>
      <p:pic>
        <p:nvPicPr>
          <p:cNvPr id="10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60" y="1610235"/>
            <a:ext cx="4486200" cy="239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 – </a:t>
            </a:r>
            <a:r>
              <a:rPr lang="en-US" sz="2200" dirty="0" err="1">
                <a:solidFill>
                  <a:srgbClr val="525F6B"/>
                </a:solidFill>
              </a:rPr>
              <a:t>Limitações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93</a:t>
            </a:fld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420368" y="1425600"/>
            <a:ext cx="6247131" cy="3150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2000" kern="0" dirty="0">
                <a:solidFill>
                  <a:srgbClr val="000000"/>
                </a:solidFill>
              </a:rPr>
              <a:t>Ainda é necessária anotação dos dados</a:t>
            </a: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00" y="2020349"/>
            <a:ext cx="5810424" cy="324302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4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 – </a:t>
            </a:r>
            <a:r>
              <a:rPr lang="en-US" sz="2200" dirty="0" err="1">
                <a:solidFill>
                  <a:srgbClr val="525F6B"/>
                </a:solidFill>
              </a:rPr>
              <a:t>Limitações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94</a:t>
            </a:fld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420368" y="1425600"/>
            <a:ext cx="6247131" cy="3150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sz="20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Alto custo computacional / </a:t>
            </a:r>
            <a:r>
              <a:rPr lang="pt-BR" sz="2000" kern="0" dirty="0">
                <a:solidFill>
                  <a:srgbClr val="000000"/>
                </a:solidFill>
              </a:rPr>
              <a:t>Tempo de treinamento</a:t>
            </a:r>
            <a:endParaRPr kumimoji="0" lang="pt-BR" sz="20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2294" name="Picture 6" descr="NVIDIA JTX1: Finally An Exciting 64-bit ARM Board! - Phoron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9450" r="7800" b="15357"/>
          <a:stretch/>
        </p:blipFill>
        <p:spPr bwMode="auto">
          <a:xfrm>
            <a:off x="4851399" y="2108200"/>
            <a:ext cx="5713827" cy="28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roduction Deep Learning with NVIDIA GPU Inference Engine | NVIDIA  Developer Blo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83" y="2012927"/>
            <a:ext cx="3451616" cy="335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 – </a:t>
            </a:r>
            <a:r>
              <a:rPr lang="en-US" sz="2200" dirty="0" err="1">
                <a:solidFill>
                  <a:srgbClr val="525F6B"/>
                </a:solidFill>
              </a:rPr>
              <a:t>Limitações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95</a:t>
            </a:fld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420368" y="1425600"/>
            <a:ext cx="6247131" cy="3150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2000" kern="0" dirty="0">
                <a:solidFill>
                  <a:srgbClr val="000000"/>
                </a:solidFill>
              </a:rPr>
              <a:t>Conhecimento específico (</a:t>
            </a:r>
            <a:r>
              <a:rPr lang="pt-BR" sz="2000" kern="0" dirty="0" err="1">
                <a:solidFill>
                  <a:srgbClr val="000000"/>
                </a:solidFill>
              </a:rPr>
              <a:t>Narrow</a:t>
            </a:r>
            <a:r>
              <a:rPr lang="pt-BR" sz="2000" kern="0" dirty="0">
                <a:solidFill>
                  <a:srgbClr val="000000"/>
                </a:solidFill>
              </a:rPr>
              <a:t> AI)</a:t>
            </a:r>
          </a:p>
          <a:p>
            <a:pPr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i="1" dirty="0"/>
              <a:t>				      “</a:t>
            </a:r>
            <a:r>
              <a:rPr lang="pt-BR" sz="2000" i="1" dirty="0" err="1"/>
              <a:t>Deep</a:t>
            </a:r>
            <a:r>
              <a:rPr lang="pt-BR" sz="2000" i="1" dirty="0"/>
              <a:t> </a:t>
            </a:r>
            <a:r>
              <a:rPr lang="pt-BR" sz="2000" i="1" dirty="0" err="1"/>
              <a:t>learning</a:t>
            </a:r>
            <a:r>
              <a:rPr lang="pt-BR" sz="2000" i="1" dirty="0"/>
              <a:t> não sabe reagir a situações insólitas”</a:t>
            </a:r>
          </a:p>
          <a:p>
            <a:pPr marL="285750" marR="0" indent="-28575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BR" sz="2000" kern="0" dirty="0">
              <a:solidFill>
                <a:srgbClr val="000000"/>
              </a:solidFill>
            </a:endParaRP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4340" name="Picture 4" descr="AI: Narrow AI vs. General AI — Gavitr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9" t="14565" r="14897" b="18601"/>
          <a:stretch/>
        </p:blipFill>
        <p:spPr bwMode="auto">
          <a:xfrm>
            <a:off x="403225" y="2741163"/>
            <a:ext cx="4508501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ounting Pizza: Metrics for Machine Learning | by Eric Yates | Towards Data  Scienc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915" y="2419350"/>
            <a:ext cx="4815147" cy="320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" y="628950"/>
            <a:ext cx="10452100" cy="388800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 – </a:t>
            </a:r>
            <a:r>
              <a:rPr lang="en-US" sz="2200" dirty="0" err="1">
                <a:solidFill>
                  <a:srgbClr val="525F6B"/>
                </a:solidFill>
              </a:rPr>
              <a:t>Limitações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6146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3" y="1720467"/>
            <a:ext cx="3884932" cy="362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0368" y="1425601"/>
            <a:ext cx="6247131" cy="479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2000" kern="0" dirty="0">
                <a:solidFill>
                  <a:srgbClr val="000000"/>
                </a:solidFill>
              </a:rPr>
              <a:t>Sensível a ruídos (luminosidade, oclusão, etc...)</a:t>
            </a:r>
            <a:endParaRPr kumimoji="0" lang="pt-BR" sz="20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170" name="Picture 2" descr="Attacking Machine Learning with Adversarial Examp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30" y="2494897"/>
            <a:ext cx="5479310" cy="20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588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" y="628950"/>
            <a:ext cx="10452100" cy="388800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rgbClr val="525F6B"/>
                </a:solidFill>
              </a:rPr>
              <a:t>Aprendizado</a:t>
            </a:r>
            <a:r>
              <a:rPr lang="en-US" sz="2200" dirty="0">
                <a:solidFill>
                  <a:srgbClr val="525F6B"/>
                </a:solidFill>
              </a:rPr>
              <a:t> Profundo – </a:t>
            </a:r>
            <a:r>
              <a:rPr lang="en-US" sz="2200" dirty="0" err="1">
                <a:solidFill>
                  <a:srgbClr val="525F6B"/>
                </a:solidFill>
              </a:rPr>
              <a:t>Limitações</a:t>
            </a:r>
            <a:r>
              <a:rPr lang="en-US" sz="2200" dirty="0">
                <a:solidFill>
                  <a:srgbClr val="525F6B"/>
                </a:solidFill>
              </a:rPr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97</a:t>
            </a:fld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420368" y="1425600"/>
            <a:ext cx="6247131" cy="3150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2000" kern="0" dirty="0">
                <a:solidFill>
                  <a:srgbClr val="000000"/>
                </a:solidFill>
              </a:rPr>
              <a:t>Sensível a ruídos (luminosidade, oclusão, etc...)</a:t>
            </a:r>
            <a:endParaRPr kumimoji="0" lang="pt-BR" sz="20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7410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594" y="2203213"/>
            <a:ext cx="7929071" cy="22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017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kern="0" dirty="0">
                <a:solidFill>
                  <a:srgbClr val="999FA6"/>
                </a:solidFill>
                <a:latin typeface="Bosch Office Sans"/>
              </a:rPr>
              <a:t>85</a:t>
            </a: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CaixaDeTexto 12"/>
          <p:cNvSpPr txBox="1"/>
          <p:nvPr>
            <p:custDataLst>
              <p:tags r:id="rId2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rgbClr val="525F6B"/>
                </a:solidFill>
              </a:rPr>
              <a:t>ALGORITMOS</a:t>
            </a: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79" y="1306173"/>
            <a:ext cx="10044648" cy="4168800"/>
          </a:xfrm>
        </p:spPr>
        <p:txBody>
          <a:bodyPr/>
          <a:lstStyle/>
          <a:p>
            <a:r>
              <a:rPr lang="pt-BR" dirty="0"/>
              <a:t>Yolov3 – é uma rede neural </a:t>
            </a:r>
            <a:r>
              <a:rPr lang="pt-BR" dirty="0" err="1"/>
              <a:t>convolucional</a:t>
            </a:r>
            <a:r>
              <a:rPr lang="pt-BR" dirty="0"/>
              <a:t> que está na versão 5.</a:t>
            </a:r>
          </a:p>
          <a:p>
            <a:r>
              <a:rPr lang="pt-BR" dirty="0"/>
              <a:t>Detecta alguns objetos em determinadas classes, porém a quantidade de classes é limitada, ou seja, a imagem que você inserir para ela detectar pode não ser o que a imagem realmente é, pois não há uma classe para isso.</a:t>
            </a:r>
          </a:p>
          <a:p>
            <a:r>
              <a:rPr lang="pt-BR" dirty="0"/>
              <a:t>Pode-se aplicar ruído nas imagens, fazendo com que o resultado possa ser diferente. </a:t>
            </a:r>
          </a:p>
          <a:p>
            <a:r>
              <a:rPr lang="pt-BR" dirty="0"/>
              <a:t>Acima de 90% a detecção é considerada adequada.</a:t>
            </a:r>
          </a:p>
          <a:p>
            <a:r>
              <a:rPr lang="en-US" dirty="0">
                <a:hlinkClick r:id="rId5" tooltip="https://pjreddie.com/media/files/yolov3.weights"/>
              </a:rPr>
              <a:t>https://pjreddie.com/media/files/yolov3.weights</a:t>
            </a:r>
            <a:endParaRPr lang="en-US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5410" y="3716421"/>
            <a:ext cx="1835386" cy="183538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978" y="3716421"/>
            <a:ext cx="1849564" cy="18495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98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/>
          <a:lstStyle/>
          <a:p>
            <a:pPr marL="0" marR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kern="0" dirty="0">
                <a:solidFill>
                  <a:srgbClr val="999FA6"/>
                </a:solidFill>
                <a:latin typeface="Bosch Office Sans"/>
              </a:rPr>
              <a:t>85</a:t>
            </a:r>
            <a:endParaRPr kumimoji="0" lang="en-US" sz="1200" b="0" i="0" u="none" strike="noStrike" kern="0" cap="none" normalizeH="0" baseline="0" noProof="0" dirty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CaixaDeTexto 12"/>
          <p:cNvSpPr txBox="1"/>
          <p:nvPr>
            <p:custDataLst>
              <p:tags r:id="rId2"/>
            </p:custDataLst>
          </p:nvPr>
        </p:nvSpPr>
        <p:spPr>
          <a:xfrm>
            <a:off x="259079" y="3308811"/>
            <a:ext cx="3632662" cy="342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259200" y="62435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rgbClr val="525F6B"/>
                </a:solidFill>
              </a:rPr>
              <a:t>ALGORITMOS</a:t>
            </a:r>
          </a:p>
        </p:txBody>
      </p:sp>
      <p:sp>
        <p:nvSpPr>
          <p:cNvPr id="33" name="Espaço Reservado para Texto 2"/>
          <p:cNvSpPr txBox="1">
            <a:spLocks/>
          </p:cNvSpPr>
          <p:nvPr/>
        </p:nvSpPr>
        <p:spPr>
          <a:xfrm>
            <a:off x="259200" y="235552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Introdução à IA</a:t>
            </a:r>
            <a:endParaRPr lang="en-GB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59079" y="1306173"/>
            <a:ext cx="10044648" cy="4168800"/>
          </a:xfrm>
        </p:spPr>
        <p:txBody>
          <a:bodyPr/>
          <a:lstStyle/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78" y="1401952"/>
            <a:ext cx="3493723" cy="79819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61" y="2392793"/>
            <a:ext cx="3082180" cy="30821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251" y="2411159"/>
            <a:ext cx="3046461" cy="304646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268" y="1495798"/>
            <a:ext cx="3654426" cy="39834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071" y="160841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66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61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n"/>
  <p:tag name="SAXMLCOMPANYNAME" val="bosc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Turquoise;-1;-1;-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Turquoise;-1;-1;-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Turquoise;-1;-1;-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DarkGray;-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DarkGray;-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DarkGray;-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Turquoise;-1;-1;-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Primary;-1;-2;-2;-1;-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DarkGray;-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DarkGray;-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DarkGray;-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DarkGray;-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Turquoise;-1;-1;-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Turquoise;-1;-1;-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Turquoise;-1;-1;-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Violet;-1;-1;-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Violet;-1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Violet;-1;-1;-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1;-1;-1;-1;-1;-2"/>
  <p:tag name="COLORSETCLASSNAME" val="ColorSet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  <p:tag name="FONTCOLOR" val="Primary"/>
  <p:tag name="FONTCOLOR2" val="Primary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RB_Rng"/>
  <p:tag name="ML_2" val="Bosch2.mcr"/>
  <p:tag name="ML_LAYOUT_RESOURCE" val="BOSCH2_16_9_NAVI.mcr"/>
  <p:tag name="FIELDS.INITIALIZED" val="1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NTENT" val="AI @ BOSCH"/>
  <p:tag name="FIELD.CHAPTER.VALUE" val="AI @ BOSCH"/>
  <p:tag name="FIELD.CHAPTER.COMBOINDEX" val="-2"/>
  <p:tag name="FIELD.REM_ANL.COMBOINDEX" val="-2"/>
  <p:tag name="FIELD.DPT.CONTENT" val="CI/ION1"/>
  <p:tag name="FIELD.DPT.VALUE" val="CI/ION1 | "/>
  <p:tag name="FIELD.DPT.COMBOINDEX" val="-2"/>
  <p:tag name="CONTENT PLACEHOLDER 12_SHAPECLASSPROTECTIONTYPE" val="0"/>
  <p:tag name="CONTENT PLACEHOLDER 8_SHAPECLASSPROTECTIONTYPE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Attachment"/>
  <p:tag name="SHAPECLASSPROTECTIONTYPE" val="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-1;-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DarkGray;-1;Violet;-1;-1;-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RB_Rng"/>
  <p:tag name="ML_2" val="Bosch2.mcr"/>
  <p:tag name="ML_LAYOUT_RESOURCE" val="BOSCH2_16_9_NAVI.mcr"/>
  <p:tag name="FIELD.CHAPTER.CONTENT" val="BCAI Manufacturing Analytics Solution"/>
  <p:tag name="FIELD.CHAPTER.VALUE" val="BCAI Manufacturing Analytics Solution"/>
  <p:tag name="FIELD.DPT.CONTENT" val="CR/PJ-AI-C"/>
  <p:tag name="FIELD.DPT.VALUE" val="CR/PJ-AI-C | "/>
  <p:tag name="FIELDS.INITIALIZED" val="1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Attachment"/>
  <p:tag name="SHAPECLASSPROTECTIONTYPE" val="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Primary;-1;-1;-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Primary;-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Primary;-1;-1;-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LightGray2;-1;-1;-1;-1;-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FooterLine2OnSlides"/>
  <p:tag name="SHAPECLASSPROTECTIONTYPE" val="63"/>
  <p:tag name="FONTCOLOR" val="Black"/>
  <p:tag name="FONTCOLOR2" val="LightGray"/>
  <p:tag name="FONTCOLOR3" val="LightGray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ObjectFull"/>
  <p:tag name="SHAPECLASSPROTECTIONTYPE" val="0"/>
  <p:tag name="COLORS" val="-2;-2;-2;-2;-1;-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RB_Rng"/>
  <p:tag name="ML_2" val="Bosch2.mcr"/>
  <p:tag name="ML_LAYOUT_RESOURCE" val="BOSCH2_16_9_NAVI.mcr"/>
  <p:tag name="FIELD.CHAPTER.CONTENT" val="BCAI Manufacturing Analytics Solution"/>
  <p:tag name="FIELD.CHAPTER.VALUE" val="BCAI Manufacturing Analytics Solution"/>
  <p:tag name="FIELD.DPT.CONTENT" val="CR/PJ-AI-C"/>
  <p:tag name="FIELD.DPT.VALUE" val="CR/PJ-AI-C | "/>
  <p:tag name="FIELDS.INITIALIZED" val="1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Attachment"/>
  <p:tag name="SHAPECLASSPROTECTIONTYPE" val="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Tema1">
  <a:themeElements>
    <a:clrScheme name="Bosch_Fuchsia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A80163"/>
      </a:accent1>
      <a:accent2>
        <a:srgbClr val="D067AD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1" id="{5F9C15D3-C69F-495A-93B7-D1ABF6307FA9}" vid="{BC50BE0D-EFDD-40A7-8FF5-EF0928044BE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axML>
  <saxMLTemplate>presentation_169n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C/IDI-LA</OrgInhalt>
      <Wert>C/IDI-LA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/>
      <Wert/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Ltda 2019. Reserves all rights even in the event of industrial property rights. We reserve all rights of disposal such as copying and passing on to third parties</OrgInhalt>
      <Wert>© Robert Bosch Ltda 2019. Reserves all rights even in the event of industrial property rights. We reserve all rights of disposal such as copying and passing on to third parties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2019-09-05</OrgInhalt>
      <Wert>2019-09-05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68CD44B0EF5B4AA373F95CFD027CB6" ma:contentTypeVersion="7" ma:contentTypeDescription="Create a new document." ma:contentTypeScope="" ma:versionID="c4388565829c2d1d3ef6762aa6972a83">
  <xsd:schema xmlns:xsd="http://www.w3.org/2001/XMLSchema" xmlns:xs="http://www.w3.org/2001/XMLSchema" xmlns:p="http://schemas.microsoft.com/office/2006/metadata/properties" xmlns:ns2="8949c9f5-ed8c-44cc-b4cf-1238357f24f6" targetNamespace="http://schemas.microsoft.com/office/2006/metadata/properties" ma:root="true" ma:fieldsID="a9c3fbd0d2df8c6add37f2ab856e0cb8" ns2:_="">
    <xsd:import namespace="8949c9f5-ed8c-44cc-b4cf-1238357f24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49c9f5-ed8c-44cc-b4cf-1238357f24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sax_ColorSelect>
  <Line>
    <Color val="D70012"/>
    <Color val="EA6876"/>
    <Color val="a80163"/>
    <Color val="D067AD"/>
    <Color val="3f136c"/>
    <Color val="967CB1"/>
    <Color val="08427e"/>
    <Color val="6D9ABC"/>
    <Color val="0e78c5"/>
    <Color val="6FB9E2"/>
    <Color val="1399a0"/>
    <Color val="6FC9CC"/>
    <Color val="67b419"/>
    <Color val="AEDB7D"/>
    <Color val="0a5139"/>
    <Color val="6EA293"/>
    <Color val="999FA6"/>
    <Color val="D7D7D7"/>
    <Color val="000000"/>
    <Color val="FFFFFF"/>
  </Line>
</sax_ColorSelect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2B36D6CA-5496-41E2-A67B-CF0BC4CB7C75}">
  <ds:schemaRefs>
    <ds:schemaRef ds:uri="http://purl.org/dc/elements/1.1/"/>
    <ds:schemaRef ds:uri="http://schemas.microsoft.com/office/2006/metadata/properties"/>
    <ds:schemaRef ds:uri="8949c9f5-ed8c-44cc-b4cf-1238357f24f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5FB3447-A6A5-48EA-B68B-D843FDF861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49c9f5-ed8c-44cc-b4cf-1238357f24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380EBFA-E2FD-45DD-8CA9-AEA47FCF9342}">
  <ds:schemaRefs/>
</ds:datastoreItem>
</file>

<file path=customXml/itemProps5.xml><?xml version="1.0" encoding="utf-8"?>
<ds:datastoreItem xmlns:ds="http://schemas.openxmlformats.org/officeDocument/2006/customXml" ds:itemID="{49774E53-053D-4030-B1BF-EA3F3D9299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0</TotalTime>
  <Words>6215</Words>
  <Application>Microsoft Office PowerPoint</Application>
  <PresentationFormat>Personalizar</PresentationFormat>
  <Paragraphs>1081</Paragraphs>
  <Slides>110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110</vt:i4>
      </vt:variant>
    </vt:vector>
  </HeadingPairs>
  <TitlesOfParts>
    <vt:vector size="119" baseType="lpstr">
      <vt:lpstr>Arial</vt:lpstr>
      <vt:lpstr>Arial Narrow</vt:lpstr>
      <vt:lpstr>Aspen Extralight</vt:lpstr>
      <vt:lpstr>Bosch Office Sans</vt:lpstr>
      <vt:lpstr>Calibri</vt:lpstr>
      <vt:lpstr>charter</vt:lpstr>
      <vt:lpstr>Wingdings</vt:lpstr>
      <vt:lpstr>Wingdings 3</vt:lpstr>
      <vt:lpstr>Tema1</vt:lpstr>
      <vt:lpstr>Apresentação do PowerPoint</vt:lpstr>
      <vt:lpstr>Apresentação do PowerPoint</vt:lpstr>
      <vt:lpstr>O que é IA?</vt:lpstr>
      <vt:lpstr>Por que IA?</vt:lpstr>
      <vt:lpstr>Por que IA?</vt:lpstr>
      <vt:lpstr>Tipos de IA</vt:lpstr>
      <vt:lpstr>Aplicações Reais</vt:lpstr>
      <vt:lpstr>Aplicações Reais</vt:lpstr>
      <vt:lpstr>Aplicações Reais</vt:lpstr>
      <vt:lpstr>Aplicações Reais</vt:lpstr>
      <vt:lpstr>Aplicações Reais</vt:lpstr>
      <vt:lpstr>Impactos da IA</vt:lpstr>
      <vt:lpstr>Impactos da IA</vt:lpstr>
      <vt:lpstr>Impactos da IA</vt:lpstr>
      <vt:lpstr>Impactos da IA</vt:lpstr>
      <vt:lpstr>Impactos da IA</vt:lpstr>
      <vt:lpstr>Impactos da IA</vt:lpstr>
      <vt:lpstr>Impactos da IA</vt:lpstr>
      <vt:lpstr>Exercícios</vt:lpstr>
      <vt:lpstr>O que torna IA possível?</vt:lpstr>
      <vt:lpstr>Apresentação do PowerPoint</vt:lpstr>
      <vt:lpstr>Projetos orientados a dados</vt:lpstr>
      <vt:lpstr>Projetos orientados a dados</vt:lpstr>
      <vt:lpstr>Projetos orientado a dados</vt:lpstr>
      <vt:lpstr>Empregos relacionados</vt:lpstr>
      <vt:lpstr>Empregos relacionados</vt:lpstr>
      <vt:lpstr>Análise de dados e IA</vt:lpstr>
      <vt:lpstr>Data Analysis and A. I.</vt:lpstr>
      <vt:lpstr>Análise de dados e 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Classes de 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Classes de problema</vt:lpstr>
      <vt:lpstr>Apresentação do PowerPoint</vt:lpstr>
      <vt:lpstr>Aprendizado de Máquina</vt:lpstr>
      <vt:lpstr>Aprendizado supervisionado</vt:lpstr>
      <vt:lpstr>Aprendizado supervisionado – Classificação </vt:lpstr>
      <vt:lpstr>Aprendizado de máquina – Classificação (exemplo)</vt:lpstr>
      <vt:lpstr>Aprendizado de máquina – Classificação (exemplo)</vt:lpstr>
      <vt:lpstr>Aprendizado de máquina – Classificação (exemplo)</vt:lpstr>
      <vt:lpstr>Aprendizado de máquina – Classificação (exemplo)</vt:lpstr>
      <vt:lpstr>Aprendizado de máquina – Classificação (exemplo)</vt:lpstr>
      <vt:lpstr>Aprendizado Supervisionado - Regressão</vt:lpstr>
      <vt:lpstr>Aprendizado Supervisionado – Regressão (exemplo)</vt:lpstr>
      <vt:lpstr>Aprendizado Supervisionado – Regressão (exemplo)</vt:lpstr>
      <vt:lpstr>Aprendizado não-supervisionado</vt:lpstr>
      <vt:lpstr>Aprendizado não-supervisionado – Clusterização </vt:lpstr>
      <vt:lpstr>Aprendizado não-supervisionado – Clusterização </vt:lpstr>
      <vt:lpstr>Aprendizado não-supervisionado – Clusterização (exemplos)</vt:lpstr>
      <vt:lpstr>Aprendizado não-supervisionado – Redução de dimensionalidade</vt:lpstr>
      <vt:lpstr>Aprendizado não-supervisionado – Redução de dimensionalidade (exemplo)</vt:lpstr>
      <vt:lpstr>Aprendizado por reforço</vt:lpstr>
      <vt:lpstr>Aprendizado por reforço</vt:lpstr>
      <vt:lpstr>Aprendizado por reforço</vt:lpstr>
      <vt:lpstr>Apresentação do PowerPoint</vt:lpstr>
      <vt:lpstr>Apresentação do PowerPoint</vt:lpstr>
      <vt:lpstr>Visão Computacional</vt:lpstr>
      <vt:lpstr>Visão Computacional</vt:lpstr>
      <vt:lpstr>Visão Computacional</vt:lpstr>
      <vt:lpstr>Visão Computacional</vt:lpstr>
      <vt:lpstr>Visão Computacional</vt:lpstr>
      <vt:lpstr>Apresentação do PowerPoint</vt:lpstr>
      <vt:lpstr>Aprendizado de Máquina – Exemplo </vt:lpstr>
      <vt:lpstr>Aprendizado de Máquina – Exemplo </vt:lpstr>
      <vt:lpstr>Aprendizado de Máquina – Exemplo </vt:lpstr>
      <vt:lpstr>Aprendizado de Máquina – Exemplo </vt:lpstr>
      <vt:lpstr>Aprendizado de Máquina – Exercício</vt:lpstr>
      <vt:lpstr>Aprendizado de Máquina – Exercício</vt:lpstr>
      <vt:lpstr>Comitês de Máquinas</vt:lpstr>
      <vt:lpstr>Comitês de Máquinas - Regressão</vt:lpstr>
      <vt:lpstr>Comitês de Máquinas - Agrupamento</vt:lpstr>
      <vt:lpstr>Comitês de Máquinas – Etapa de construção</vt:lpstr>
      <vt:lpstr>Aprendizado Profundo</vt:lpstr>
      <vt:lpstr>Aprendizado Profundo</vt:lpstr>
      <vt:lpstr>Aprendizado Profundo</vt:lpstr>
      <vt:lpstr>Aprendizado Profundo</vt:lpstr>
      <vt:lpstr>Aprendizado Profundo</vt:lpstr>
      <vt:lpstr>Aprendizado Profundo – Exemplos </vt:lpstr>
      <vt:lpstr>Aprendizado Profundo – Exemplos </vt:lpstr>
      <vt:lpstr>Aprendizado Profundo – Exemplos </vt:lpstr>
      <vt:lpstr>Aprendizado Profundo – Aplicações </vt:lpstr>
      <vt:lpstr>Aprendizado Profundo – Limitações </vt:lpstr>
      <vt:lpstr>Aprendizado Profundo – Limitações </vt:lpstr>
      <vt:lpstr>Aprendizado Profundo – Limitações </vt:lpstr>
      <vt:lpstr>Aprendizado Profundo – Limitações </vt:lpstr>
      <vt:lpstr>Aprendizado Profundo – Limitações </vt:lpstr>
      <vt:lpstr>Aprendizado Profundo – Limitações </vt:lpstr>
      <vt:lpstr>Apresentação do PowerPoint</vt:lpstr>
      <vt:lpstr>Apresentação do PowerPoint</vt:lpstr>
      <vt:lpstr>Aprendizado Profundo – Limitações </vt:lpstr>
      <vt:lpstr>Machine Learning x Deep Learning </vt:lpstr>
      <vt:lpstr>Machine Learning x Deep Learning  </vt:lpstr>
      <vt:lpstr>Machine Learning x Deep Learning </vt:lpstr>
      <vt:lpstr>Aprendizado Profundo - Exercícios</vt:lpstr>
      <vt:lpstr>Aprendizado Profundo - Exercícios</vt:lpstr>
      <vt:lpstr>Aplicações I.A. Bosch</vt:lpstr>
      <vt:lpstr>Aplicações I.A. Bosch</vt:lpstr>
      <vt:lpstr>Aprendizado Profundo - Exercícios</vt:lpstr>
      <vt:lpstr>Aprendizado Profundo - Exercícios</vt:lpstr>
      <vt:lpstr>Apresentação do PowerPoint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Pierezan Juliano</dc:creator>
  <cp:lastModifiedBy>Siqueira Joao (CtP/ETS)</cp:lastModifiedBy>
  <cp:revision>302</cp:revision>
  <dcterms:created xsi:type="dcterms:W3CDTF">2019-09-05T13:06:30Z</dcterms:created>
  <dcterms:modified xsi:type="dcterms:W3CDTF">2022-04-27T11:13:49Z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0x0101003E68CD44B0EF5B4AA373F95CFD027CB6</vt:lpwstr>
  </property>
</Properties>
</file>